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62" r:id="rId9"/>
    <p:sldId id="272" r:id="rId10"/>
    <p:sldId id="261" r:id="rId11"/>
    <p:sldId id="273" r:id="rId12"/>
    <p:sldId id="274" r:id="rId13"/>
    <p:sldId id="275" r:id="rId14"/>
    <p:sldId id="276" r:id="rId15"/>
    <p:sldId id="263" r:id="rId16"/>
    <p:sldId id="277" r:id="rId17"/>
    <p:sldId id="264" r:id="rId18"/>
    <p:sldId id="265" r:id="rId19"/>
    <p:sldId id="26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8" r:id="rId29"/>
    <p:sldId id="286" r:id="rId30"/>
    <p:sldId id="287" r:id="rId31"/>
    <p:sldId id="267" r:id="rId32"/>
    <p:sldId id="268" r:id="rId33"/>
    <p:sldId id="269" r:id="rId34"/>
  </p:sldIdLst>
  <p:sldSz cx="18288000" cy="10287000"/>
  <p:notesSz cx="6858000" cy="9144000"/>
  <p:embeddedFontLst>
    <p:embeddedFont>
      <p:font typeface="Agrandir" panose="020B0604020202020204" charset="0"/>
      <p:regular r:id="rId36"/>
    </p:embeddedFont>
    <p:embeddedFont>
      <p:font typeface="Agrandir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682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ECFCE-9D4C-468E-B0EC-6B40F72C0340}" type="datetimeFigureOut">
              <a:rPr lang="en-IN" smtClean="0"/>
              <a:t>29-06-2025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F725E-A898-4A44-B66A-11A647238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988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2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F725E-A898-4A44-B66A-11A64723811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131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4E97-191F-4CD7-AD45-A6B885E24EC4}" type="datetime1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A3612-27B3-48B1-A4E2-401779B32E7C}" type="datetime1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D575-A028-4B92-A1E5-C097BA9E2F99}" type="datetime1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DD31A-E919-418A-AD1B-57BBE0817D2D}" type="datetime1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A4277-6399-4038-87A6-788BEFBD146A}" type="datetime1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18FA-FDB7-4E89-994D-B2D430C27520}" type="datetime1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DC2BA-2314-470F-A41B-607309A0AFE2}" type="datetime1">
              <a:rPr lang="en-US" smtClean="0"/>
              <a:t>6/29/2025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0E9C2-764C-447F-9B8E-29140EAB6A16}" type="datetime1">
              <a:rPr lang="en-US" smtClean="0"/>
              <a:t>6/29/2025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6123-C2FB-4C20-9130-623FFA8E04C4}" type="datetime1">
              <a:rPr lang="en-US" smtClean="0"/>
              <a:t>6/29/2025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9AD5D-FF8F-4643-9AD0-98726BC2DF88}" type="datetime1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B1E40-F840-492B-B718-E25030EF0514}" type="datetime1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B6136-8EFD-4909-85E1-CD915DC0372C}" type="datetime1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8888/notebooks/Part_3_Python.ipynb?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tendrakatewa" TargetMode="External"/><Relationship Id="rId3" Type="http://schemas.openxmlformats.org/officeDocument/2006/relationships/image" Target="../media/image7.svg"/><Relationship Id="rId7" Type="http://schemas.openxmlformats.org/officeDocument/2006/relationships/hyperlink" Target="https://in.linkedin.com/in/satendra-singh-katewa-3aa570225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satendarsinghkatewa123@gmail.com" TargetMode="External"/><Relationship Id="rId5" Type="http://schemas.openxmlformats.org/officeDocument/2006/relationships/image" Target="../media/image9.svg"/><Relationship Id="rId10" Type="http://schemas.openxmlformats.org/officeDocument/2006/relationships/hyperlink" Target="http://localhost:8888/notebooks/Part_1_SQL_Analysis.ipynb?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://localhost:8888/notebooks/Part_3_Python.ipynb?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drive/folders/18E9GPUKwu4iLpjJSOPLDGQwyhfh0nQ1c" TargetMode="Externa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7.sv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svg"/><Relationship Id="rId7" Type="http://schemas.openxmlformats.org/officeDocument/2006/relationships/image" Target="../media/image2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6370B1B8-FD29-9797-5988-0C992FAE2D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9144000" y="2288449"/>
            <a:ext cx="7775494" cy="6423234"/>
          </a:xfrm>
          <a:custGeom>
            <a:avLst/>
            <a:gdLst/>
            <a:ahLst/>
            <a:cxnLst/>
            <a:rect l="l" t="t" r="r" b="b"/>
            <a:pathLst>
              <a:path w="7775494" h="6423234">
                <a:moveTo>
                  <a:pt x="0" y="0"/>
                </a:moveTo>
                <a:lnTo>
                  <a:pt x="7775494" y="0"/>
                </a:lnTo>
                <a:lnTo>
                  <a:pt x="7775494" y="6423234"/>
                </a:lnTo>
                <a:lnTo>
                  <a:pt x="0" y="6423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47276" y="1749594"/>
            <a:ext cx="8577793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12000" b="1" dirty="0">
                <a:latin typeface="Agrandir Bold" panose="020B0604020202020204" charset="0"/>
              </a:rPr>
              <a:t>New York Stock Exchange</a:t>
            </a:r>
            <a:endParaRPr lang="en-IN" sz="12000" dirty="0">
              <a:latin typeface="Agrandir Bold" panose="020B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16583" y="1073954"/>
            <a:ext cx="4656278" cy="675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171717"/>
                </a:solidFill>
                <a:latin typeface="Agrandir"/>
                <a:ea typeface="Agrandir"/>
                <a:cs typeface="Agrandir"/>
                <a:sym typeface="Agrandir"/>
              </a:rPr>
              <a:t>Understanding The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3406" y="7593642"/>
            <a:ext cx="8120593" cy="943764"/>
            <a:chOff x="0" y="0"/>
            <a:chExt cx="1726787" cy="2534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6787" cy="253473"/>
            </a:xfrm>
            <a:custGeom>
              <a:avLst/>
              <a:gdLst/>
              <a:ahLst/>
              <a:cxnLst/>
              <a:rect l="l" t="t" r="r" b="b"/>
              <a:pathLst>
                <a:path w="1726787" h="253473">
                  <a:moveTo>
                    <a:pt x="60222" y="0"/>
                  </a:moveTo>
                  <a:lnTo>
                    <a:pt x="1666565" y="0"/>
                  </a:lnTo>
                  <a:cubicBezTo>
                    <a:pt x="1699825" y="0"/>
                    <a:pt x="1726787" y="26962"/>
                    <a:pt x="1726787" y="60222"/>
                  </a:cubicBezTo>
                  <a:lnTo>
                    <a:pt x="1726787" y="193251"/>
                  </a:lnTo>
                  <a:cubicBezTo>
                    <a:pt x="1726787" y="209223"/>
                    <a:pt x="1720442" y="224541"/>
                    <a:pt x="1709149" y="235835"/>
                  </a:cubicBezTo>
                  <a:cubicBezTo>
                    <a:pt x="1697855" y="247128"/>
                    <a:pt x="1682537" y="253473"/>
                    <a:pt x="1666565" y="253473"/>
                  </a:cubicBezTo>
                  <a:lnTo>
                    <a:pt x="60222" y="253473"/>
                  </a:lnTo>
                  <a:cubicBezTo>
                    <a:pt x="26962" y="253473"/>
                    <a:pt x="0" y="226511"/>
                    <a:pt x="0" y="193251"/>
                  </a:cubicBezTo>
                  <a:lnTo>
                    <a:pt x="0" y="60222"/>
                  </a:lnTo>
                  <a:cubicBezTo>
                    <a:pt x="0" y="26962"/>
                    <a:pt x="26962" y="0"/>
                    <a:pt x="6022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726787" cy="272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9200" y="7806193"/>
            <a:ext cx="7775494" cy="578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171717"/>
                </a:solidFill>
                <a:latin typeface="Agrandir"/>
                <a:ea typeface="Agrandir"/>
                <a:cs typeface="Agrandir"/>
                <a:sym typeface="Agrandir"/>
              </a:rPr>
              <a:t>Presented by Satendra Singh </a:t>
            </a:r>
            <a:r>
              <a:rPr lang="en-US" sz="3399" dirty="0" err="1">
                <a:solidFill>
                  <a:srgbClr val="171717"/>
                </a:solidFill>
                <a:latin typeface="Agrandir"/>
                <a:ea typeface="Agrandir"/>
                <a:cs typeface="Agrandir"/>
                <a:sym typeface="Agrandir"/>
              </a:rPr>
              <a:t>Katewa</a:t>
            </a:r>
            <a:endParaRPr lang="en-US" sz="3399" dirty="0">
              <a:solidFill>
                <a:srgbClr val="171717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10913574" y="2617845"/>
            <a:ext cx="8391908" cy="6112139"/>
          </a:xfrm>
          <a:custGeom>
            <a:avLst/>
            <a:gdLst/>
            <a:ahLst/>
            <a:cxnLst/>
            <a:rect l="l" t="t" r="r" b="b"/>
            <a:pathLst>
              <a:path w="8391908" h="6112139">
                <a:moveTo>
                  <a:pt x="0" y="0"/>
                </a:moveTo>
                <a:lnTo>
                  <a:pt x="8391908" y="0"/>
                </a:lnTo>
                <a:lnTo>
                  <a:pt x="8391908" y="6112140"/>
                </a:lnTo>
                <a:lnTo>
                  <a:pt x="0" y="6112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8" name="Picture 17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457C73B8-4A1F-3543-543E-257542D48F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  <p:pic>
        <p:nvPicPr>
          <p:cNvPr id="20" name="Picture 1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69F0531-8458-4E96-94FB-A33322D82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2920"/>
            <a:ext cx="9935962" cy="4829849"/>
          </a:xfrm>
          <a:prstGeom prst="rect">
            <a:avLst/>
          </a:prstGeom>
        </p:spPr>
      </p:pic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F0E3E7-2D06-FB3C-1653-07A46AEFA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190494"/>
            <a:ext cx="9935962" cy="45250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71E572-1894-B178-ED1C-5DF9D4D0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B1116193-4036-F6FB-271E-9D9566BF222B}"/>
              </a:ext>
            </a:extLst>
          </p:cNvPr>
          <p:cNvSpPr/>
          <p:nvPr/>
        </p:nvSpPr>
        <p:spPr>
          <a:xfrm rot="2984692">
            <a:off x="3929823" y="1214273"/>
            <a:ext cx="3381397" cy="3393738"/>
          </a:xfrm>
          <a:custGeom>
            <a:avLst/>
            <a:gdLst/>
            <a:ahLst/>
            <a:cxnLst/>
            <a:rect l="l" t="t" r="r" b="b"/>
            <a:pathLst>
              <a:path w="3381397" h="3393738">
                <a:moveTo>
                  <a:pt x="0" y="0"/>
                </a:moveTo>
                <a:lnTo>
                  <a:pt x="3381397" y="0"/>
                </a:lnTo>
                <a:lnTo>
                  <a:pt x="3381397" y="3393738"/>
                </a:lnTo>
                <a:lnTo>
                  <a:pt x="0" y="3393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7B2C9D6-A34F-0A1B-A33D-BAB9188E3F74}"/>
              </a:ext>
            </a:extLst>
          </p:cNvPr>
          <p:cNvSpPr/>
          <p:nvPr/>
        </p:nvSpPr>
        <p:spPr>
          <a:xfrm flipH="1">
            <a:off x="-2113520" y="2694469"/>
            <a:ext cx="8831700" cy="6563831"/>
          </a:xfrm>
          <a:custGeom>
            <a:avLst/>
            <a:gdLst/>
            <a:ahLst/>
            <a:cxnLst/>
            <a:rect l="l" t="t" r="r" b="b"/>
            <a:pathLst>
              <a:path w="8831700" h="6563831">
                <a:moveTo>
                  <a:pt x="8831700" y="0"/>
                </a:moveTo>
                <a:lnTo>
                  <a:pt x="0" y="0"/>
                </a:lnTo>
                <a:lnTo>
                  <a:pt x="0" y="6563831"/>
                </a:lnTo>
                <a:lnTo>
                  <a:pt x="8831700" y="6563831"/>
                </a:lnTo>
                <a:lnTo>
                  <a:pt x="8831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7" name="Picture 16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105023F8-F01C-4D88-4B0A-0454E0DC46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4DE489-7510-3D11-C222-B69FB6B931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409700"/>
            <a:ext cx="10034638" cy="6172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C2F813-CE39-1873-8E0E-34C0AB4C99F7}"/>
              </a:ext>
            </a:extLst>
          </p:cNvPr>
          <p:cNvSpPr txBox="1"/>
          <p:nvPr/>
        </p:nvSpPr>
        <p:spPr>
          <a:xfrm>
            <a:off x="7758245" y="7886700"/>
            <a:ext cx="102153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grandir" panose="020B0604020202020204" charset="0"/>
              </a:rPr>
              <a:t>Insight 1 – Peak Liability Years:</a:t>
            </a:r>
            <a:br>
              <a:rPr lang="en-US" sz="2800" dirty="0">
                <a:latin typeface="Agrandir" panose="020B0604020202020204" charset="0"/>
              </a:rPr>
            </a:br>
            <a:r>
              <a:rPr lang="en-US" sz="2800" dirty="0">
                <a:latin typeface="Agrandir" panose="020B0604020202020204" charset="0"/>
              </a:rPr>
              <a:t>The query pinpoints the top 5 years when companies had the highest combined total liabilities, highlighting periods of increased leverage or expansion financing across the market.</a:t>
            </a:r>
          </a:p>
        </p:txBody>
      </p:sp>
    </p:spTree>
    <p:extLst>
      <p:ext uri="{BB962C8B-B14F-4D97-AF65-F5344CB8AC3E}">
        <p14:creationId xmlns:p14="http://schemas.microsoft.com/office/powerpoint/2010/main" val="4233165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FCE24E-4CB4-5E13-0B27-A1BAF1BE1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45E2B5CD-FBC3-72B2-FFE6-16BFF6EE5120}"/>
              </a:ext>
            </a:extLst>
          </p:cNvPr>
          <p:cNvSpPr/>
          <p:nvPr/>
        </p:nvSpPr>
        <p:spPr>
          <a:xfrm>
            <a:off x="9525000" y="1943100"/>
            <a:ext cx="8991600" cy="7679779"/>
          </a:xfrm>
          <a:custGeom>
            <a:avLst/>
            <a:gdLst/>
            <a:ahLst/>
            <a:cxnLst/>
            <a:rect l="l" t="t" r="r" b="b"/>
            <a:pathLst>
              <a:path w="11733517" h="7527379">
                <a:moveTo>
                  <a:pt x="0" y="0"/>
                </a:moveTo>
                <a:lnTo>
                  <a:pt x="11733518" y="0"/>
                </a:lnTo>
                <a:lnTo>
                  <a:pt x="11733518" y="7527379"/>
                </a:lnTo>
                <a:lnTo>
                  <a:pt x="0" y="7527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8" name="Picture 17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4AF32D9F-C792-8FCD-4EBC-41CC942F5E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3168934-B4BB-F210-FE45-6C42A63BE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91516"/>
            <a:ext cx="9144000" cy="965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80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252554-E2DB-E34C-9998-C3839E610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45D50E1E-650C-FDAC-73BC-957675567664}"/>
              </a:ext>
            </a:extLst>
          </p:cNvPr>
          <p:cNvSpPr/>
          <p:nvPr/>
        </p:nvSpPr>
        <p:spPr>
          <a:xfrm>
            <a:off x="12152102" y="1393008"/>
            <a:ext cx="7371463" cy="6158994"/>
          </a:xfrm>
          <a:custGeom>
            <a:avLst/>
            <a:gdLst/>
            <a:ahLst/>
            <a:cxnLst/>
            <a:rect l="l" t="t" r="r" b="b"/>
            <a:pathLst>
              <a:path w="7371463" h="6158994">
                <a:moveTo>
                  <a:pt x="0" y="0"/>
                </a:moveTo>
                <a:lnTo>
                  <a:pt x="7371463" y="0"/>
                </a:lnTo>
                <a:lnTo>
                  <a:pt x="7371463" y="6158993"/>
                </a:lnTo>
                <a:lnTo>
                  <a:pt x="0" y="6158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1A5A878-78F2-6D18-26C0-D1E31A689CE0}"/>
              </a:ext>
            </a:extLst>
          </p:cNvPr>
          <p:cNvSpPr/>
          <p:nvPr/>
        </p:nvSpPr>
        <p:spPr>
          <a:xfrm rot="4128628">
            <a:off x="11942716" y="7413194"/>
            <a:ext cx="2950826" cy="2961595"/>
          </a:xfrm>
          <a:custGeom>
            <a:avLst/>
            <a:gdLst/>
            <a:ahLst/>
            <a:cxnLst/>
            <a:rect l="l" t="t" r="r" b="b"/>
            <a:pathLst>
              <a:path w="2950826" h="2961595">
                <a:moveTo>
                  <a:pt x="0" y="0"/>
                </a:moveTo>
                <a:lnTo>
                  <a:pt x="2950825" y="0"/>
                </a:lnTo>
                <a:lnTo>
                  <a:pt x="2950825" y="2961595"/>
                </a:lnTo>
                <a:lnTo>
                  <a:pt x="0" y="2961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4" name="Picture 13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982F593A-4A8A-0A19-8454-0FD87656D4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1590C2-7E48-D80F-F6B8-B765FC151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700"/>
            <a:ext cx="10956921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2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5A78D3-4910-E0C1-1382-B2B10BC5F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6922D787-207B-A94D-A71E-0784620EC486}"/>
              </a:ext>
            </a:extLst>
          </p:cNvPr>
          <p:cNvSpPr/>
          <p:nvPr/>
        </p:nvSpPr>
        <p:spPr>
          <a:xfrm>
            <a:off x="-4061418" y="1914368"/>
            <a:ext cx="11733517" cy="7527379"/>
          </a:xfrm>
          <a:custGeom>
            <a:avLst/>
            <a:gdLst/>
            <a:ahLst/>
            <a:cxnLst/>
            <a:rect l="l" t="t" r="r" b="b"/>
            <a:pathLst>
              <a:path w="11733517" h="7527379">
                <a:moveTo>
                  <a:pt x="0" y="0"/>
                </a:moveTo>
                <a:lnTo>
                  <a:pt x="11733518" y="0"/>
                </a:lnTo>
                <a:lnTo>
                  <a:pt x="11733518" y="7527379"/>
                </a:lnTo>
                <a:lnTo>
                  <a:pt x="0" y="7527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8" name="Picture 17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BD535A3C-0CDF-6009-D4E7-C558433A8F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F24A5B-6DD1-AD9A-36DC-FA4FAFB22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393008"/>
            <a:ext cx="11220462" cy="5579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4A4AE9-B5A0-7FBE-2C7F-B72EEEEF40EF}"/>
              </a:ext>
            </a:extLst>
          </p:cNvPr>
          <p:cNvSpPr txBox="1"/>
          <p:nvPr/>
        </p:nvSpPr>
        <p:spPr>
          <a:xfrm>
            <a:off x="7672099" y="7139925"/>
            <a:ext cx="1031110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grandir" panose="020B0604020202020204" charset="0"/>
              </a:rPr>
              <a:t>Insight 1 – Relationship Between R&amp;D and Profitability:</a:t>
            </a:r>
            <a:br>
              <a:rPr lang="en-US" sz="2200" dirty="0">
                <a:latin typeface="Agrandir" panose="020B0604020202020204" charset="0"/>
              </a:rPr>
            </a:br>
            <a:r>
              <a:rPr lang="en-US" sz="2200" dirty="0">
                <a:latin typeface="Agrandir" panose="020B0604020202020204" charset="0"/>
              </a:rPr>
              <a:t>The correlation quantifies how research and development spending is related to net income for AAL, revealing whether higher innovation investments tend to drive profits or coincide with losses.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grandir" panose="020B0604020202020204" charset="0"/>
              </a:rPr>
              <a:t>Insight 2 – Strategic Decision Support:</a:t>
            </a:r>
            <a:br>
              <a:rPr lang="en-US" sz="2200" dirty="0">
                <a:latin typeface="Agrandir" panose="020B0604020202020204" charset="0"/>
              </a:rPr>
            </a:br>
            <a:r>
              <a:rPr lang="en-US" sz="2200" dirty="0">
                <a:latin typeface="Agrandir" panose="020B0604020202020204" charset="0"/>
              </a:rPr>
              <a:t>Understanding this correlation helps assess the effectiveness of R&amp;D strategy, guiding management decisions on whether to increase, maintain, or reallocate R&amp;D budgets to optimize financial performance.</a:t>
            </a:r>
          </a:p>
        </p:txBody>
      </p:sp>
    </p:spTree>
    <p:extLst>
      <p:ext uri="{BB962C8B-B14F-4D97-AF65-F5344CB8AC3E}">
        <p14:creationId xmlns:p14="http://schemas.microsoft.com/office/powerpoint/2010/main" val="191315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674451" y="1286053"/>
            <a:ext cx="3803549" cy="2485847"/>
          </a:xfrm>
          <a:custGeom>
            <a:avLst/>
            <a:gdLst/>
            <a:ahLst/>
            <a:cxnLst/>
            <a:rect l="l" t="t" r="r" b="b"/>
            <a:pathLst>
              <a:path w="3803549" h="2485847">
                <a:moveTo>
                  <a:pt x="0" y="0"/>
                </a:moveTo>
                <a:lnTo>
                  <a:pt x="3803549" y="0"/>
                </a:lnTo>
                <a:lnTo>
                  <a:pt x="3803549" y="2485847"/>
                </a:lnTo>
                <a:lnTo>
                  <a:pt x="0" y="248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381000" y="320380"/>
            <a:ext cx="11021015" cy="2530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9799"/>
              </a:lnSpc>
            </a:pPr>
            <a:r>
              <a:rPr lang="en-IN" sz="9600" dirty="0">
                <a:latin typeface="Agrandir Bold" panose="020B0604020202020204" charset="0"/>
              </a:rPr>
              <a:t>SQL Analysis Insights Summary</a:t>
            </a:r>
            <a:endParaRPr lang="en-US" sz="9999" b="1" spc="-649" dirty="0">
              <a:solidFill>
                <a:srgbClr val="171717"/>
              </a:solidFill>
              <a:latin typeface="Agrandir Bold" panose="020B0604020202020204" charset="0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367880" y="2172093"/>
            <a:ext cx="11733517" cy="7527379"/>
          </a:xfrm>
          <a:custGeom>
            <a:avLst/>
            <a:gdLst/>
            <a:ahLst/>
            <a:cxnLst/>
            <a:rect l="l" t="t" r="r" b="b"/>
            <a:pathLst>
              <a:path w="11733517" h="7527379">
                <a:moveTo>
                  <a:pt x="0" y="0"/>
                </a:moveTo>
                <a:lnTo>
                  <a:pt x="11733518" y="0"/>
                </a:lnTo>
                <a:lnTo>
                  <a:pt x="11733518" y="7527379"/>
                </a:lnTo>
                <a:lnTo>
                  <a:pt x="0" y="7527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4" name="Picture 13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B34009F2-53EB-341F-48D9-ECA89920CF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41E17C-D053-8624-9CD9-4FCF76D313AA}"/>
              </a:ext>
            </a:extLst>
          </p:cNvPr>
          <p:cNvSpPr txBox="1"/>
          <p:nvPr/>
        </p:nvSpPr>
        <p:spPr>
          <a:xfrm>
            <a:off x="333829" y="2881275"/>
            <a:ext cx="10105571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300" b="1" dirty="0">
                <a:latin typeface="Agrandir" panose="020B0604020202020204" charset="0"/>
              </a:rPr>
              <a:t>Most Profitable Companies:</a:t>
            </a:r>
            <a:br>
              <a:rPr lang="en-US" sz="2300" dirty="0">
                <a:latin typeface="Agrandir" panose="020B0604020202020204" charset="0"/>
              </a:rPr>
            </a:br>
            <a:r>
              <a:rPr lang="en-US" sz="2300" dirty="0">
                <a:latin typeface="Agrandir" panose="020B0604020202020204" charset="0"/>
              </a:rPr>
              <a:t>The top 3 companies consistently achieved the highest average net income over the years, demonstrating strong and stable profitability compared to their peers.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300" b="1" dirty="0">
                <a:latin typeface="Agrandir" panose="020B0604020202020204" charset="0"/>
              </a:rPr>
              <a:t>Revenue Growth Trends (AAL):</a:t>
            </a:r>
            <a:br>
              <a:rPr lang="en-US" sz="2300" dirty="0">
                <a:latin typeface="Agrandir" panose="020B0604020202020204" charset="0"/>
              </a:rPr>
            </a:br>
            <a:r>
              <a:rPr lang="en-US" sz="2300" dirty="0">
                <a:latin typeface="Agrandir" panose="020B0604020202020204" charset="0"/>
              </a:rPr>
              <a:t>AAL’s year-over-year revenue growth shows how effectively the company expands its business, revealing periods of acceleration and contraction that inform strategic planning.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300" b="1" dirty="0">
                <a:latin typeface="Agrandir" panose="020B0604020202020204" charset="0"/>
              </a:rPr>
              <a:t>Negative Profit Margins:</a:t>
            </a:r>
            <a:br>
              <a:rPr lang="en-US" sz="2300" dirty="0">
                <a:latin typeface="Agrandir" panose="020B0604020202020204" charset="0"/>
              </a:rPr>
            </a:br>
            <a:r>
              <a:rPr lang="en-US" sz="2300" dirty="0">
                <a:latin typeface="Agrandir" panose="020B0604020202020204" charset="0"/>
              </a:rPr>
              <a:t>Several companies reported </a:t>
            </a:r>
            <a:r>
              <a:rPr lang="en-US" sz="2300" b="1" dirty="0">
                <a:latin typeface="Agrandir" panose="020B0604020202020204" charset="0"/>
              </a:rPr>
              <a:t>negative profit margins</a:t>
            </a:r>
            <a:r>
              <a:rPr lang="en-US" sz="2300" dirty="0">
                <a:latin typeface="Agrandir" panose="020B0604020202020204" charset="0"/>
              </a:rPr>
              <a:t> in certain years—highlighting times when expenses exceeded revenues, which signals operational challenges and financial risk.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300" b="1" dirty="0">
                <a:latin typeface="Agrandir" panose="020B0604020202020204" charset="0"/>
              </a:rPr>
              <a:t>Liquidity Health:</a:t>
            </a:r>
            <a:br>
              <a:rPr lang="en-US" sz="2300" dirty="0">
                <a:latin typeface="Agrandir" panose="020B0604020202020204" charset="0"/>
              </a:rPr>
            </a:br>
            <a:r>
              <a:rPr lang="en-US" sz="2300" dirty="0">
                <a:latin typeface="Agrandir" panose="020B0604020202020204" charset="0"/>
              </a:rPr>
              <a:t>A subset of companies has an </a:t>
            </a:r>
            <a:r>
              <a:rPr lang="en-US" sz="2300" b="1" dirty="0">
                <a:latin typeface="Agrandir" panose="020B0604020202020204" charset="0"/>
              </a:rPr>
              <a:t>average quick ratio below 1</a:t>
            </a:r>
            <a:r>
              <a:rPr lang="en-US" sz="2300" dirty="0">
                <a:latin typeface="Agrandir" panose="020B0604020202020204" charset="0"/>
              </a:rPr>
              <a:t>, indicating they may struggle to cover short-term obligations without relying on inventory sales—a potential liquidity concern for investors.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300" b="1" dirty="0">
                <a:latin typeface="Agrandir" panose="020B0604020202020204" charset="0"/>
              </a:rPr>
              <a:t>R&amp;D Investment Patterns:</a:t>
            </a:r>
            <a:br>
              <a:rPr lang="en-US" sz="2300" dirty="0">
                <a:latin typeface="Agrandir" panose="020B0604020202020204" charset="0"/>
              </a:rPr>
            </a:br>
            <a:r>
              <a:rPr lang="en-US" sz="2300" dirty="0">
                <a:latin typeface="Agrandir" panose="020B0604020202020204" charset="0"/>
              </a:rPr>
              <a:t>The 3-year rolling average of R&amp;D expenses shows which companies consistently invest in innovation and product development, providing insight into long-term growth strategies.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D9F03-9D9B-10A7-FCC6-8BF8199EA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B77A52FC-59DA-F92B-6B13-884C4BAB1F89}"/>
              </a:ext>
            </a:extLst>
          </p:cNvPr>
          <p:cNvSpPr/>
          <p:nvPr/>
        </p:nvSpPr>
        <p:spPr>
          <a:xfrm>
            <a:off x="10674451" y="1286053"/>
            <a:ext cx="3803549" cy="2485847"/>
          </a:xfrm>
          <a:custGeom>
            <a:avLst/>
            <a:gdLst/>
            <a:ahLst/>
            <a:cxnLst/>
            <a:rect l="l" t="t" r="r" b="b"/>
            <a:pathLst>
              <a:path w="3803549" h="2485847">
                <a:moveTo>
                  <a:pt x="0" y="0"/>
                </a:moveTo>
                <a:lnTo>
                  <a:pt x="3803549" y="0"/>
                </a:lnTo>
                <a:lnTo>
                  <a:pt x="3803549" y="2485847"/>
                </a:lnTo>
                <a:lnTo>
                  <a:pt x="0" y="248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533514F-73F9-5026-DC7A-ED76DE577935}"/>
              </a:ext>
            </a:extLst>
          </p:cNvPr>
          <p:cNvSpPr txBox="1"/>
          <p:nvPr/>
        </p:nvSpPr>
        <p:spPr>
          <a:xfrm>
            <a:off x="381000" y="320380"/>
            <a:ext cx="11021015" cy="2530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9799"/>
              </a:lnSpc>
            </a:pPr>
            <a:r>
              <a:rPr lang="en-IN" sz="9600" dirty="0">
                <a:latin typeface="Agrandir Bold" panose="020B0604020202020204" charset="0"/>
              </a:rPr>
              <a:t>More Insights of SQL Analysis</a:t>
            </a:r>
            <a:endParaRPr lang="en-US" sz="9999" b="1" spc="-649" dirty="0">
              <a:solidFill>
                <a:srgbClr val="171717"/>
              </a:solidFill>
              <a:latin typeface="Agrandir Bold" panose="020B0604020202020204" charset="0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B4B063F-AC8E-1C3C-C0E2-8936B58A55F9}"/>
              </a:ext>
            </a:extLst>
          </p:cNvPr>
          <p:cNvSpPr/>
          <p:nvPr/>
        </p:nvSpPr>
        <p:spPr>
          <a:xfrm>
            <a:off x="10367880" y="2172093"/>
            <a:ext cx="11733517" cy="7527379"/>
          </a:xfrm>
          <a:custGeom>
            <a:avLst/>
            <a:gdLst/>
            <a:ahLst/>
            <a:cxnLst/>
            <a:rect l="l" t="t" r="r" b="b"/>
            <a:pathLst>
              <a:path w="11733517" h="7527379">
                <a:moveTo>
                  <a:pt x="0" y="0"/>
                </a:moveTo>
                <a:lnTo>
                  <a:pt x="11733518" y="0"/>
                </a:lnTo>
                <a:lnTo>
                  <a:pt x="11733518" y="7527379"/>
                </a:lnTo>
                <a:lnTo>
                  <a:pt x="0" y="7527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4" name="Picture 13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28EE051D-8916-C880-EE45-D76CFF9342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E933FF-1D11-E3AC-D5F1-CB3619B2C569}"/>
              </a:ext>
            </a:extLst>
          </p:cNvPr>
          <p:cNvSpPr txBox="1"/>
          <p:nvPr/>
        </p:nvSpPr>
        <p:spPr>
          <a:xfrm>
            <a:off x="333829" y="2846130"/>
            <a:ext cx="10105571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Agrandir" panose="020B0604020202020204" charset="0"/>
              </a:rPr>
              <a:t>Capital Expenditure Trends:</a:t>
            </a:r>
            <a:br>
              <a:rPr lang="en-US" sz="2400" dirty="0">
                <a:latin typeface="Agrandir" panose="020B0604020202020204" charset="0"/>
              </a:rPr>
            </a:br>
            <a:r>
              <a:rPr lang="en-US" sz="2400" dirty="0">
                <a:latin typeface="Agrandir" panose="020B0604020202020204" charset="0"/>
              </a:rPr>
              <a:t>Some companies have demonstrated </a:t>
            </a:r>
            <a:r>
              <a:rPr lang="en-US" sz="2400" b="1" dirty="0">
                <a:latin typeface="Agrandir" panose="020B0604020202020204" charset="0"/>
              </a:rPr>
              <a:t>3 consecutive years of increasing capital investments</a:t>
            </a:r>
            <a:r>
              <a:rPr lang="en-US" sz="2400" dirty="0">
                <a:latin typeface="Agrandir" panose="020B0604020202020204" charset="0"/>
              </a:rPr>
              <a:t>, reflecting expansion efforts or modernization of infrastructure.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Agrandir" panose="020B0604020202020204" charset="0"/>
              </a:rPr>
              <a:t>Leverage Over Time:</a:t>
            </a:r>
            <a:br>
              <a:rPr lang="en-US" sz="2400" dirty="0">
                <a:latin typeface="Agrandir" panose="020B0604020202020204" charset="0"/>
              </a:rPr>
            </a:br>
            <a:r>
              <a:rPr lang="en-US" sz="2400" dirty="0">
                <a:latin typeface="Agrandir" panose="020B0604020202020204" charset="0"/>
              </a:rPr>
              <a:t>The top 5 years with the </a:t>
            </a:r>
            <a:r>
              <a:rPr lang="en-US" sz="2400" b="1" dirty="0">
                <a:latin typeface="Agrandir" panose="020B0604020202020204" charset="0"/>
              </a:rPr>
              <a:t>highest total liabilities</a:t>
            </a:r>
            <a:r>
              <a:rPr lang="en-US" sz="2400" dirty="0">
                <a:latin typeface="Agrandir" panose="020B0604020202020204" charset="0"/>
              </a:rPr>
              <a:t> point to periods when companies collectively took on significant debt, which could impact financial stability.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Agrandir" panose="020B0604020202020204" charset="0"/>
              </a:rPr>
              <a:t>Operational Cash Flow Peaks:</a:t>
            </a:r>
            <a:br>
              <a:rPr lang="en-US" sz="2400" dirty="0">
                <a:latin typeface="Agrandir" panose="020B0604020202020204" charset="0"/>
              </a:rPr>
            </a:br>
            <a:r>
              <a:rPr lang="en-US" sz="2400" dirty="0">
                <a:latin typeface="Agrandir" panose="020B0604020202020204" charset="0"/>
              </a:rPr>
              <a:t>Identifying each company’s peak year of net cash flow from operating activities uncovers when core business operations were most financially productive.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atin typeface="Agrandir" panose="020B0604020202020204" charset="0"/>
              </a:rPr>
              <a:t> </a:t>
            </a:r>
            <a:r>
              <a:rPr lang="en-US" sz="2400" b="1" dirty="0">
                <a:latin typeface="Agrandir" panose="020B0604020202020204" charset="0"/>
              </a:rPr>
              <a:t>High-Quality Earnings:</a:t>
            </a:r>
            <a:br>
              <a:rPr lang="en-US" sz="2400" dirty="0">
                <a:latin typeface="Agrandir" panose="020B0604020202020204" charset="0"/>
              </a:rPr>
            </a:br>
            <a:r>
              <a:rPr lang="en-US" sz="2400" dirty="0">
                <a:latin typeface="Agrandir" panose="020B0604020202020204" charset="0"/>
              </a:rPr>
              <a:t>Companies with </a:t>
            </a:r>
            <a:r>
              <a:rPr lang="en-US" sz="2400" b="1" dirty="0">
                <a:latin typeface="Agrandir" panose="020B0604020202020204" charset="0"/>
              </a:rPr>
              <a:t>large equity bases (&gt;5 billion) and strong operating margins (&gt;10%)</a:t>
            </a:r>
            <a:r>
              <a:rPr lang="en-US" sz="2400" dirty="0">
                <a:latin typeface="Agrandir" panose="020B0604020202020204" charset="0"/>
              </a:rPr>
              <a:t> maintained healthy average earnings per share, indicating robust and efficient profitability.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Agrandir" panose="020B0604020202020204" charset="0"/>
              </a:rPr>
              <a:t>R&amp;D-Profit Correlation (AAL):</a:t>
            </a:r>
            <a:br>
              <a:rPr lang="en-US" sz="2400" dirty="0">
                <a:latin typeface="Agrandir" panose="020B0604020202020204" charset="0"/>
              </a:rPr>
            </a:br>
            <a:r>
              <a:rPr lang="en-US" sz="2400" dirty="0">
                <a:latin typeface="Agrandir" panose="020B0604020202020204" charset="0"/>
              </a:rPr>
              <a:t>The correlation between R&amp;D spending and net income for AAL reveals whether innovation investments align with profit generation—guiding resource allocation decisions.</a:t>
            </a:r>
          </a:p>
        </p:txBody>
      </p:sp>
    </p:spTree>
    <p:extLst>
      <p:ext uri="{BB962C8B-B14F-4D97-AF65-F5344CB8AC3E}">
        <p14:creationId xmlns:p14="http://schemas.microsoft.com/office/powerpoint/2010/main" val="2731441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984692">
            <a:off x="12965024" y="1821829"/>
            <a:ext cx="3381397" cy="3393738"/>
          </a:xfrm>
          <a:custGeom>
            <a:avLst/>
            <a:gdLst/>
            <a:ahLst/>
            <a:cxnLst/>
            <a:rect l="l" t="t" r="r" b="b"/>
            <a:pathLst>
              <a:path w="3381397" h="3393738">
                <a:moveTo>
                  <a:pt x="0" y="0"/>
                </a:moveTo>
                <a:lnTo>
                  <a:pt x="3381397" y="0"/>
                </a:lnTo>
                <a:lnTo>
                  <a:pt x="3381397" y="3393738"/>
                </a:lnTo>
                <a:lnTo>
                  <a:pt x="0" y="3393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11963400" y="4991100"/>
            <a:ext cx="6545700" cy="5410200"/>
          </a:xfrm>
          <a:custGeom>
            <a:avLst/>
            <a:gdLst/>
            <a:ahLst/>
            <a:cxnLst/>
            <a:rect l="l" t="t" r="r" b="b"/>
            <a:pathLst>
              <a:path w="8831700" h="6563831">
                <a:moveTo>
                  <a:pt x="8831700" y="0"/>
                </a:moveTo>
                <a:lnTo>
                  <a:pt x="0" y="0"/>
                </a:lnTo>
                <a:lnTo>
                  <a:pt x="0" y="6563831"/>
                </a:lnTo>
                <a:lnTo>
                  <a:pt x="8831700" y="6563831"/>
                </a:lnTo>
                <a:lnTo>
                  <a:pt x="8831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CD576E-AC3D-FCDD-3B04-6ECB68CF3C49}"/>
              </a:ext>
            </a:extLst>
          </p:cNvPr>
          <p:cNvSpPr txBox="1"/>
          <p:nvPr/>
        </p:nvSpPr>
        <p:spPr>
          <a:xfrm>
            <a:off x="234288" y="1"/>
            <a:ext cx="1233871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latin typeface="Agrandir Bold" panose="020B0604020202020204" charset="0"/>
              </a:rPr>
              <a:t>Part 2: Power BI / Tableau Dashboard</a:t>
            </a:r>
            <a:endParaRPr lang="en-IN" sz="9600" dirty="0">
              <a:latin typeface="Agrandir Bold" panose="020B0604020202020204" charset="0"/>
            </a:endParaRPr>
          </a:p>
        </p:txBody>
      </p:sp>
      <p:pic>
        <p:nvPicPr>
          <p:cNvPr id="19" name="Picture 18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B786A064-C536-E05B-E5DA-04DE562485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F1C5C3-7FF4-9E57-177F-4CA4DD7005B4}"/>
              </a:ext>
            </a:extLst>
          </p:cNvPr>
          <p:cNvSpPr txBox="1"/>
          <p:nvPr/>
        </p:nvSpPr>
        <p:spPr>
          <a:xfrm>
            <a:off x="234287" y="3046989"/>
            <a:ext cx="11348113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Agrandir" panose="020B0604020202020204" charset="0"/>
              </a:rPr>
              <a:t>The dashboards were designed to: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Agrandir" panose="020B0604020202020204" charset="0"/>
              </a:rPr>
              <a:t>Summarize key performance indicators such as revenue, net income, profit margins, and liquidity.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Agrandir" panose="020B0604020202020204" charset="0"/>
              </a:rPr>
              <a:t>Highlight trends and patterns across sectors, companies, and time periods.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Agrandir" panose="020B0604020202020204" charset="0"/>
              </a:rPr>
              <a:t>Enable dynamic filtering by date ranges, sectors, and individual companies.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Agrandir" panose="020B0604020202020204" charset="0"/>
              </a:rPr>
              <a:t>Compare valuation metrics, including P/E ratios and market capitalization distributions.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Agrandir" panose="020B0604020202020204" charset="0"/>
              </a:rPr>
              <a:t>Identify high-risk and high-growth companies using custom measures and calculated fields.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Agrandir" panose="020B0604020202020204" charset="0"/>
              </a:rPr>
              <a:t>Support data-driven decisions through clear visuals like bar charts, line graphs, pie charts, and KPI cards.</a:t>
            </a:r>
          </a:p>
          <a:p>
            <a:endParaRPr lang="en-US" sz="2400" b="1" dirty="0">
              <a:latin typeface="Agrandir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Agrandir" panose="020B0604020202020204" charset="0"/>
              </a:rPr>
              <a:t>Power BI’s capabilities were leveraged to: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Agrandir" panose="020B0604020202020204" charset="0"/>
              </a:rPr>
              <a:t>Clean and model data imported from SQL and CSV sources.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Agrandir" panose="020B0604020202020204" charset="0"/>
              </a:rPr>
              <a:t>Create DAX measures for advanced calculations (e.g., YoY growth, rolling averages).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Agrandir" panose="020B0604020202020204" charset="0"/>
              </a:rPr>
              <a:t>Design professional layouts with cohesive color themes and consistent formatting.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Agrandir" panose="020B0604020202020204" charset="0"/>
              </a:rPr>
              <a:t>Publish interactive reports that can be shared and refreshed automatically.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7088" y="2835702"/>
            <a:ext cx="8790076" cy="3118715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292" y="699516"/>
            <a:ext cx="16667593" cy="88767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65A704-C6A2-69FA-0C99-43016EB8B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408"/>
          <a:stretch>
            <a:fillRect/>
          </a:stretch>
        </p:blipFill>
        <p:spPr>
          <a:xfrm>
            <a:off x="1257300" y="1057147"/>
            <a:ext cx="15942564" cy="8160005"/>
          </a:xfrm>
          <a:prstGeom prst="rect">
            <a:avLst/>
          </a:prstGeom>
        </p:spPr>
      </p:pic>
      <p:pic>
        <p:nvPicPr>
          <p:cNvPr id="18" name="Picture 17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19E24DBA-C2A7-2154-9BBF-202A272502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1801" y="-419100"/>
            <a:ext cx="2478599" cy="16911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>
            <a:extLst>
              <a:ext uri="{FF2B5EF4-FFF2-40B4-BE49-F238E27FC236}">
                <a16:creationId xmlns:a16="http://schemas.microsoft.com/office/drawing/2014/main" id="{EF3E761F-86DA-2BAD-F9CB-1E16C461B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67912"/>
            <a:ext cx="95250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Visual Highlights: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Date Range: 2010–2016 coverage, showing long-term market trends.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Companies Analyzed: 505 listed companies included in the dataset.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Key KPIs Displayed: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Average Net Income: $1.74 billion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Latest Month-on-Month (MoM) Growth: –1.00% decline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54A2DD6C-01D6-1F77-8277-24E0FD539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992112"/>
            <a:ext cx="123444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Trends and Anomalies: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Declining Volume: Total trading volume showed a consistent downtrend, especially noticeable after mid-2015.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MoM Growth Fluctuations: Early periods (2010–2011) recorded strong positive MoM growth (~5–6%), followed by a sustained decline over later years, turning negative in recent periods.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Seasonality: Volume peaks visible around March and August, suggesting cyclical trading patterns.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6C2D520A-69A2-F6F5-221A-EEA830659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8115300"/>
            <a:ext cx="1331976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Opportunities: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Recovery Potential: The negative MoM growth and lower volumes could signal undervalued stocks and buying opportunities.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Targeted Analysis: Companies maintaining positive growth despite the overall downturn may offer strategic investment value.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BB6770EE-3A65-2D8A-915A-3E02B0AB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335000" y="3068562"/>
            <a:ext cx="4453982" cy="5711287"/>
          </a:xfrm>
          <a:prstGeom prst="rect">
            <a:avLst/>
          </a:prstGeom>
        </p:spPr>
      </p:pic>
      <p:pic>
        <p:nvPicPr>
          <p:cNvPr id="19" name="Picture 18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1832E9D2-562D-6E34-6D58-01833C54E8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DF8451-8A42-C5F0-F297-A8D46395B1D7}"/>
              </a:ext>
            </a:extLst>
          </p:cNvPr>
          <p:cNvSpPr txBox="1"/>
          <p:nvPr/>
        </p:nvSpPr>
        <p:spPr>
          <a:xfrm>
            <a:off x="234288" y="115550"/>
            <a:ext cx="1599631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grandir Bold" panose="020B0604020202020204" charset="0"/>
              </a:rPr>
              <a:t>Executive Summary: Market Overview Dashboard Insights</a:t>
            </a:r>
            <a:endParaRPr lang="en-IN" sz="4400" dirty="0">
              <a:latin typeface="Agrandir Bold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657249" y="3736471"/>
            <a:ext cx="8431366" cy="7141052"/>
          </a:xfrm>
          <a:custGeom>
            <a:avLst/>
            <a:gdLst/>
            <a:ahLst/>
            <a:cxnLst/>
            <a:rect l="l" t="t" r="r" b="b"/>
            <a:pathLst>
              <a:path w="8431366" h="7141052">
                <a:moveTo>
                  <a:pt x="0" y="0"/>
                </a:moveTo>
                <a:lnTo>
                  <a:pt x="8431365" y="0"/>
                </a:lnTo>
                <a:lnTo>
                  <a:pt x="8431365" y="7141052"/>
                </a:lnTo>
                <a:lnTo>
                  <a:pt x="0" y="7141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792105" y="740205"/>
            <a:ext cx="14080827" cy="2530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9799"/>
              </a:lnSpc>
            </a:pPr>
            <a:r>
              <a:rPr lang="en-US" sz="9999" b="1" spc="-649" dirty="0">
                <a:solidFill>
                  <a:srgbClr val="171717"/>
                </a:solidFill>
                <a:latin typeface="Agrandir Bold" panose="020B0604020202020204" charset="0"/>
                <a:ea typeface="Agrandir Bold"/>
                <a:cs typeface="Agrandir Bold"/>
                <a:sym typeface="Agrandir Bold"/>
              </a:rPr>
              <a:t>What Is The </a:t>
            </a:r>
            <a:r>
              <a:rPr lang="en-US" sz="9600" dirty="0">
                <a:latin typeface="Agrandir Bold" panose="020B0604020202020204" charset="0"/>
              </a:rPr>
              <a:t>New York Stock Exchange (NYSE)</a:t>
            </a:r>
            <a:endParaRPr lang="en-US" sz="9999" b="1" spc="-649" dirty="0">
              <a:solidFill>
                <a:srgbClr val="171717"/>
              </a:solidFill>
              <a:latin typeface="Agrandir Bold" panose="020B0604020202020204" charset="0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0600" y="3746138"/>
            <a:ext cx="90678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grandir" panose="020B0604020202020204" charset="0"/>
              </a:rPr>
              <a:t>The NYSE is the largest equities exchange in the world.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grandir" panose="020B0604020202020204" charset="0"/>
              </a:rPr>
              <a:t>Founded in 1792, headquartered in New York City.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grandir" panose="020B0604020202020204" charset="0"/>
              </a:rPr>
              <a:t>Lists over 2,400 companies across major sectors.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grandir" panose="020B0604020202020204" charset="0"/>
              </a:rPr>
              <a:t>Provides liquidity, transparency, and global market access.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grandir" panose="020B0604020202020204" charset="0"/>
              </a:rPr>
              <a:t>Hosts many of the world’s most valuable companies.</a:t>
            </a:r>
          </a:p>
        </p:txBody>
      </p:sp>
      <p:sp>
        <p:nvSpPr>
          <p:cNvPr id="14" name="Freeform 14"/>
          <p:cNvSpPr/>
          <p:nvPr/>
        </p:nvSpPr>
        <p:spPr>
          <a:xfrm rot="2984692">
            <a:off x="15806353" y="1672796"/>
            <a:ext cx="3381397" cy="3393738"/>
          </a:xfrm>
          <a:custGeom>
            <a:avLst/>
            <a:gdLst/>
            <a:ahLst/>
            <a:cxnLst/>
            <a:rect l="l" t="t" r="r" b="b"/>
            <a:pathLst>
              <a:path w="3381397" h="3393738">
                <a:moveTo>
                  <a:pt x="0" y="0"/>
                </a:moveTo>
                <a:lnTo>
                  <a:pt x="3381397" y="0"/>
                </a:lnTo>
                <a:lnTo>
                  <a:pt x="3381397" y="3393738"/>
                </a:lnTo>
                <a:lnTo>
                  <a:pt x="0" y="3393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4382172">
            <a:off x="9515431" y="8892037"/>
            <a:ext cx="2950826" cy="2961595"/>
          </a:xfrm>
          <a:custGeom>
            <a:avLst/>
            <a:gdLst/>
            <a:ahLst/>
            <a:cxnLst/>
            <a:rect l="l" t="t" r="r" b="b"/>
            <a:pathLst>
              <a:path w="2950826" h="2961595">
                <a:moveTo>
                  <a:pt x="0" y="0"/>
                </a:moveTo>
                <a:lnTo>
                  <a:pt x="2950826" y="0"/>
                </a:lnTo>
                <a:lnTo>
                  <a:pt x="2950826" y="2961595"/>
                </a:lnTo>
                <a:lnTo>
                  <a:pt x="0" y="29615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6" name="Picture 15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F45D495F-3766-3941-7C6A-521B8DE332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214792-E404-6880-A963-591298DDC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16630E2-5138-6A9C-581B-49E22B91E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0EF100-5414-3983-C6FF-8AD576E82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7088" y="2835702"/>
            <a:ext cx="8790076" cy="3118715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DB898E-4B15-8316-6210-3B88106DD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09417A8-5FFB-C95B-B4ED-7C7F6308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333B144-E9EB-84D0-751F-156A7864D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292" y="699516"/>
            <a:ext cx="16667593" cy="88767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BFFA3D1B-55E3-480E-CFAF-5CA7C8AAF8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1801" y="-419100"/>
            <a:ext cx="2478599" cy="1691119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F3C10E-5160-CC05-00C3-D09D0644A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28700"/>
            <a:ext cx="16002000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48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A3ECA-DA8B-760E-181D-BD048283D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>
            <a:extLst>
              <a:ext uri="{FF2B5EF4-FFF2-40B4-BE49-F238E27FC236}">
                <a16:creationId xmlns:a16="http://schemas.microsoft.com/office/drawing/2014/main" id="{75E5F386-86BE-18C2-3FE8-D9958793B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919" y="1244506"/>
            <a:ext cx="130302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>
                <a:latin typeface="Agrandir" panose="020B0604020202020204" charset="0"/>
              </a:rPr>
              <a:t>Visual Highlights: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Dataset Coverage: 2010–2016 financials across all listed companies.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Aggregate Metrics: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Total Revenue: $33 trillion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Total Debt: $19 trillion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Top Earners: Apple Inc., Exxon Mobil, and Wells Fargo are the top 3 companies by net income.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3EAB34B-F56A-25E9-052D-D76A6C54E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288" y="3727679"/>
            <a:ext cx="13100712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>
                <a:latin typeface="Agrandir" panose="020B0604020202020204" charset="0"/>
              </a:rPr>
              <a:t>Trends and Observations: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P/E Ratio Dynamics: After remaining stable from 2012–2014, the average Price-to-Earnings ratio spiked sharply in 2015 before declining in 2016, indicating valuation volatility.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Revenue Growth: Year-over-year revenue growth shows a clear downward trend, suggesting market saturation or slowing expansion.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Leverage Insights: The Telecommunications sector displays the highest debt-to-equity ratio among sectors analyzed, highlighting higher financial leverage risks.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Profitability Scatter: The ROE vs. Net Margin chart shows most companies clustered near low or negative net margins, while a few outliers achieve exceptionally high returns on equity.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AF40A006-26CD-8CD7-AB49-D8127A2D2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7253287"/>
            <a:ext cx="130302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>
                <a:latin typeface="Agrandir" panose="020B0604020202020204" charset="0"/>
              </a:rPr>
              <a:t>Opportunities and Risks: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Monitoring Top Performers: Companies consistently leading in net income could be resilient investment candidates.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Sector Leverage Management: Industries with high debt-to-equity ratios may face increased vulnerability in downturns, requiring careful credit risk assessment.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Valuation Timing: Fluctuations in the P/E ratio suggest that timing of entry and exit could significantly impact returns.</a:t>
            </a:r>
          </a:p>
        </p:txBody>
      </p:sp>
      <p:pic>
        <p:nvPicPr>
          <p:cNvPr id="19" name="Picture 18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EB456812-3E44-290B-C426-A23F0C2C37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0C6B1E-1C60-6B8E-E330-623CA692F4AA}"/>
              </a:ext>
            </a:extLst>
          </p:cNvPr>
          <p:cNvSpPr txBox="1"/>
          <p:nvPr/>
        </p:nvSpPr>
        <p:spPr>
          <a:xfrm>
            <a:off x="234288" y="115550"/>
            <a:ext cx="159963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grandir Bold" panose="020B0604020202020204" charset="0"/>
              </a:rPr>
              <a:t>Financial Insights Overview: Key Highlights and Trends</a:t>
            </a:r>
            <a:endParaRPr lang="en-IN" sz="4400" dirty="0">
              <a:latin typeface="Agrandir Bold" panose="020B0604020202020204" charset="0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F4025E70-97DC-5EAF-4DD3-0E903CDD7C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801615" y="1943100"/>
            <a:ext cx="426460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13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BD48BE-6A23-09C9-BE6E-98EC3BB0B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ADAD324-8384-A163-DBE8-DFFCC1B9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A2586D-763A-9F2F-D4EE-E5FA97D13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7088" y="2835702"/>
            <a:ext cx="8790076" cy="3118715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B84FEB2-1EAE-386A-3EE8-3355DB9346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0D5E2C9-4263-0F9E-5B0E-37B0BC13E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9EE9F24-7C75-89A0-8ADC-CF7A637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292" y="699516"/>
            <a:ext cx="16667593" cy="88767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5CCDBF9F-F908-8589-A407-AD4BFC34D3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1801" y="-419100"/>
            <a:ext cx="2478599" cy="1691119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C514F9-186B-0EEB-D704-E5950C93B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04899"/>
            <a:ext cx="15773400" cy="807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64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309CAA-7406-28D2-8A1E-BCDA95F9C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>
            <a:extLst>
              <a:ext uri="{FF2B5EF4-FFF2-40B4-BE49-F238E27FC236}">
                <a16:creationId xmlns:a16="http://schemas.microsoft.com/office/drawing/2014/main" id="{912C08D6-4BFB-DF17-AE1A-B100F81D3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056024"/>
            <a:ext cx="1303020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grandir" panose="020B0604020202020204" charset="0"/>
              </a:rPr>
              <a:t>Visual Highlights: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Coverage: Trading behavior across sectors including Consumer Discretionary, Financials, and Health Care.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Overall Average Volatility: 15.28 (standard deviation of close prices).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Leaders in Volatility: Mastercard, Priceline, and Amazon show the highest volatility scores.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DBFE218E-3A75-F8E2-E984-9916A699C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288" y="3012162"/>
            <a:ext cx="13100712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grandir" panose="020B0604020202020204" charset="0"/>
              </a:rPr>
              <a:t>Trends and Observations: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Volume Dynamics: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Average daily trading volumes declined steadily over the year for most tickers, potentially signaling reduced liquidity or investor interest.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Price Trends: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The Monthly Adjusted Closing Price chart reveals a consistent upward trajectory in average closing prices, suggesting a bullish trend across tracked securities.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Volatility Distribution: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A small group of stocks drives most of the volatility, with long tails of companies exhibiting stable price behavior.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Price Movements: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Top tickers including Apple and American Airlines show significant price changes, with leading performers recording gains over 50 points.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E40497D7-AB61-0D17-D6FB-925C494B9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7558087"/>
            <a:ext cx="130302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Agrandir" panose="020B0604020202020204" charset="0"/>
              </a:rPr>
              <a:t>Opportunities and Risks: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Active Trading Opportunities: High-volatility stocks such as Mastercard and Priceline may offer short-term trading potential but carry higher risk.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Momentum Plays: Sustained upward closing price trends could present momentum trading or investment entry points.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Agrandir" panose="020B0604020202020204" charset="0"/>
              </a:rPr>
              <a:t>Liquidity Considerations: Declining trading volumes might impact execution costs and require closer monitoring for institutional positions.</a:t>
            </a:r>
          </a:p>
        </p:txBody>
      </p:sp>
      <p:pic>
        <p:nvPicPr>
          <p:cNvPr id="19" name="Picture 18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13ECE85E-55B0-BCA4-D470-BFA0B3DD1D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FAA1D2-C07B-E674-A3E2-C7D99D1DC1D3}"/>
              </a:ext>
            </a:extLst>
          </p:cNvPr>
          <p:cNvSpPr txBox="1"/>
          <p:nvPr/>
        </p:nvSpPr>
        <p:spPr>
          <a:xfrm>
            <a:off x="234288" y="115550"/>
            <a:ext cx="159963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latin typeface="Agrandir Bold" panose="020B0604020202020204" charset="0"/>
              </a:rPr>
              <a:t>Price &amp; Trading Performance Overview</a:t>
            </a:r>
          </a:p>
        </p:txBody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5AEFD22A-0A9A-066F-A05E-3F8A60AFD1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716000" y="3092343"/>
            <a:ext cx="589472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42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988D19-B1E3-8B59-E582-4D7FCD048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2AD9E03-7267-A4AD-A606-A5D0E7B53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68CDC51-F788-E724-9E3C-87CCB1AEA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7088" y="2835702"/>
            <a:ext cx="8790076" cy="3118715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F5C3C9-99BA-D4D7-9D9A-068D12042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AA60F5-1A23-DE8A-FE85-9AABF7C4D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EFEFB04-8149-06B8-A9D7-EFF955C7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292" y="699516"/>
            <a:ext cx="16667593" cy="88767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5A6D1E03-C9D9-CF7D-1A06-A78ED50F83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1801" y="-419100"/>
            <a:ext cx="2478599" cy="1691119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BCA09C-5FD3-40EA-C71D-99B1B10DC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20985"/>
            <a:ext cx="16002000" cy="823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32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E96A9-6E53-8D2A-72AF-CEBEBAEE3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>
            <a:extLst>
              <a:ext uri="{FF2B5EF4-FFF2-40B4-BE49-F238E27FC236}">
                <a16:creationId xmlns:a16="http://schemas.microsoft.com/office/drawing/2014/main" id="{6E1A5D28-974F-8E98-EBCF-05E046AF6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525" y="952500"/>
            <a:ext cx="1303020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grandir" panose="020B0604020202020204" charset="0"/>
              </a:rPr>
              <a:t>Visual Highlights: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Market Capitalization vs. Profitability: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Large-cap sectors such as Consumer Discretionary and Information Technology also drive the highest net income, indicating strong scalability and operational leverage.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Revenue Trends: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Most sectors showed stable revenues throughout the year, with a notable rise in Energy and Consumer sectors toward the year-end.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Profit Margin Leaders: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Real Estate, Information Technology, and Utilities emerged as the top three sectors by profit margin.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AA5CA024-13ED-3A9D-966A-BE0D5FC3B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177248"/>
            <a:ext cx="1310071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grandir" panose="020B0604020202020204" charset="0"/>
              </a:rPr>
              <a:t>Key Insights: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Sector-Wise Debt: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The Financials sector carries the heaviest debt burden by a wide margin (&gt;7T), highlighting both systemic leverage and potential risk exposure.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Other sectors such as Consumer Discretionary and Utilities also hold significant debt loads, but at much lower scales.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Average Net Income: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Telecommunications leads in net income generation, followed closely by Information Technology and Financials.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Profitability vs. Scale: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Bubble chart visualization underscores how sectors with larger market caps tend to achieve higher absolute profitability, reinforcing their dominant position in the market.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3EE81F9C-5581-5EDF-5972-37C4DBDCA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8039100"/>
            <a:ext cx="130302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grandir" panose="020B0604020202020204" charset="0"/>
              </a:rPr>
              <a:t>Opportunities and Risks: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Growth Sectors: Rising revenue in Energy and Consumer sectors suggests near-term expansion opportunities.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Leverage Concerns: Elevated debt in Financials could magnify risks during economic downturns.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Defensive Plays: Sectors like Utilities and Real Estate deliver attractive profit margins, potentially providing stability during volatility.</a:t>
            </a:r>
          </a:p>
        </p:txBody>
      </p:sp>
      <p:pic>
        <p:nvPicPr>
          <p:cNvPr id="19" name="Picture 18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18486BF4-00C5-2425-9389-CC99AC5ACB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0B3575-49A2-C69F-8EFE-DC91C8172C53}"/>
              </a:ext>
            </a:extLst>
          </p:cNvPr>
          <p:cNvSpPr txBox="1"/>
          <p:nvPr/>
        </p:nvSpPr>
        <p:spPr>
          <a:xfrm>
            <a:off x="234288" y="115550"/>
            <a:ext cx="159963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grandir Bold" panose="020B0604020202020204" charset="0"/>
              </a:rPr>
              <a:t>Sector Performance and Analytics Overview</a:t>
            </a:r>
            <a:endParaRPr lang="en-IN" sz="4400" dirty="0">
              <a:latin typeface="Agrandir Bold" panose="020B0604020202020204" charset="0"/>
            </a:endParaRPr>
          </a:p>
        </p:txBody>
      </p:sp>
      <p:pic>
        <p:nvPicPr>
          <p:cNvPr id="2" name="Picture 13">
            <a:extLst>
              <a:ext uri="{FF2B5EF4-FFF2-40B4-BE49-F238E27FC236}">
                <a16:creationId xmlns:a16="http://schemas.microsoft.com/office/drawing/2014/main" id="{A4A0B494-FE45-A1CB-08AB-50007BC449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90263" y="2247900"/>
            <a:ext cx="4090416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59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4E3D52-7245-D496-DF5F-9E4C15C2B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CAB5A00-2091-D77A-981A-E268B7A85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39A855-5966-D86C-FCBE-0FFFFA899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7088" y="2835702"/>
            <a:ext cx="8790076" cy="3118715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1C36A0-1D51-FE70-BBAE-966D1020A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4D84C98-BB2D-E9CC-C9EC-899A6914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9BDCF68-1F2D-FE05-C3A2-5DAD0865D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292" y="699516"/>
            <a:ext cx="16667593" cy="88767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14FB8CF0-B1E0-591F-8BDA-9D6ACF84BF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1801" y="-419100"/>
            <a:ext cx="2478599" cy="1691119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247392-1293-5E09-4355-0D5148A88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55029"/>
            <a:ext cx="16002000" cy="817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10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EE2832-7A7A-C44E-15CF-2DAB43382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>
            <a:extLst>
              <a:ext uri="{FF2B5EF4-FFF2-40B4-BE49-F238E27FC236}">
                <a16:creationId xmlns:a16="http://schemas.microsoft.com/office/drawing/2014/main" id="{2E29FDEA-ACC2-130C-C364-A6A9CCB80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524" y="1028700"/>
            <a:ext cx="140208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grandir" panose="020B0604020202020204" charset="0"/>
              </a:rPr>
              <a:t>Visual Highlights: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Valuation Map: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Most sectors cluster within a PE ratio range of ~10–30, showing modest price change percentages.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A few outliers in Energy and Information Technology display significantly higher PE ratios (&gt;40).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Value vs. Growth Stock Distribution: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Growth stocks represent the majority (54.6%), with value stocks accounting for ~26% of the dataset.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PEG Ratio Trends: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PEG ratios have remained largely stable over time, with occasional spikes indicating periods of increased growth expectations or valuation premiums.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8007F8B6-3858-E7EE-7D12-93C2F3F22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781" y="3875425"/>
            <a:ext cx="13914819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grandir" panose="020B0604020202020204" charset="0"/>
              </a:rPr>
              <a:t>Key Insights: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PE Ratio Breakdown: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High PE stocks are predominant (67.65%), suggesting market optimism and potentially stretched valuations in several sectors.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Low PE stocks (32.3%) may offer opportunities for value-oriented investors seeking lower multiples.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Top Stocks by PE Ratio: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The highest PE ratio observed exceeds 90, underscoring the premium investors are placing on certain companies’ growth prospects.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Sector Positioning: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Information Technology and Consumer sectors tend to exhibit higher PE ratios relative to Industrials and Financials, reflecting strong market confidence in growth trajectories.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D6E7B665-F7EE-BE9F-DDDC-A11CA1E99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7429500"/>
            <a:ext cx="140208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grandir" panose="020B0604020202020204" charset="0"/>
              </a:rPr>
              <a:t>Opportunities and Considerations: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Growth Bias: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The prevalence of high PE and growth stocks could expose portfolios to valuation risk if earnings growth slows.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Valuation Anchors: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Value stocks and low PE sectors may serve as defensive holdings or rebalancing opportunities.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Monitoring PEG Trends: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grandir" panose="020B0604020202020204" charset="0"/>
              </a:rPr>
              <a:t>Tracking PEG ratio fluctuations remains essential for identifying shifts in growth expectations relative to earnings.</a:t>
            </a:r>
          </a:p>
        </p:txBody>
      </p:sp>
      <p:pic>
        <p:nvPicPr>
          <p:cNvPr id="19" name="Picture 18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00205FEC-ACF9-51BE-9800-475D3A736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04AD74D-6FCB-412C-325F-70694CDD006F}"/>
              </a:ext>
            </a:extLst>
          </p:cNvPr>
          <p:cNvSpPr txBox="1"/>
          <p:nvPr/>
        </p:nvSpPr>
        <p:spPr>
          <a:xfrm>
            <a:off x="234288" y="115550"/>
            <a:ext cx="159963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latin typeface="Agrandir Bold" panose="020B0604020202020204" charset="0"/>
              </a:rPr>
              <a:t>Valuation Metrics Overview</a:t>
            </a:r>
          </a:p>
        </p:txBody>
      </p:sp>
      <p:pic>
        <p:nvPicPr>
          <p:cNvPr id="2" name="Picture 13">
            <a:extLst>
              <a:ext uri="{FF2B5EF4-FFF2-40B4-BE49-F238E27FC236}">
                <a16:creationId xmlns:a16="http://schemas.microsoft.com/office/drawing/2014/main" id="{6C875B09-EA5C-57B6-2099-57425D6B3C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7584" y="2247900"/>
            <a:ext cx="4090416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16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6B0E00-6603-EFE5-F488-A2CA56D38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4DAFE4A4-E367-6F26-9787-C3DF556F6B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61C0E9-C11D-F878-7C58-772D4224B87B}"/>
              </a:ext>
            </a:extLst>
          </p:cNvPr>
          <p:cNvSpPr txBox="1"/>
          <p:nvPr/>
        </p:nvSpPr>
        <p:spPr>
          <a:xfrm>
            <a:off x="234288" y="-7560"/>
            <a:ext cx="92907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latin typeface="Agrandir Bold" panose="020B0604020202020204" charset="0"/>
              </a:rPr>
              <a:t>Part 3: Python</a:t>
            </a:r>
            <a:endParaRPr lang="en-US" sz="9600" dirty="0">
              <a:latin typeface="Agrandir Bold" panose="020B0604020202020204" charset="0"/>
            </a:endParaRPr>
          </a:p>
        </p:txBody>
      </p:sp>
      <p:pic>
        <p:nvPicPr>
          <p:cNvPr id="2" name="Picture 13">
            <a:extLst>
              <a:ext uri="{FF2B5EF4-FFF2-40B4-BE49-F238E27FC236}">
                <a16:creationId xmlns:a16="http://schemas.microsoft.com/office/drawing/2014/main" id="{BFDA42C7-BDE3-202C-BA1D-D7503A6D9C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7584" y="2247900"/>
            <a:ext cx="4090416" cy="6705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210063-573F-9EFC-F5DD-988E90C918A7}"/>
              </a:ext>
            </a:extLst>
          </p:cNvPr>
          <p:cNvSpPr txBox="1"/>
          <p:nvPr/>
        </p:nvSpPr>
        <p:spPr>
          <a:xfrm>
            <a:off x="234288" y="1592640"/>
            <a:ext cx="9677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err="1">
                <a:latin typeface="Agrandir" panose="020B0604020202020204" charset="0"/>
              </a:rPr>
              <a:t>Jupyter</a:t>
            </a:r>
            <a:r>
              <a:rPr lang="en-US" sz="2400" b="1" dirty="0">
                <a:latin typeface="Agrandir" panose="020B0604020202020204" charset="0"/>
              </a:rPr>
              <a:t> Notebook Overview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Purpose:</a:t>
            </a:r>
            <a:br>
              <a:rPr lang="en-US" sz="2400" dirty="0">
                <a:latin typeface="Agrandir" panose="020B0604020202020204" charset="0"/>
              </a:rPr>
            </a:br>
            <a:r>
              <a:rPr lang="en-US" sz="2400" dirty="0">
                <a:latin typeface="Agrandir" panose="020B0604020202020204" charset="0"/>
              </a:rPr>
              <a:t>Cleaned, analyzed, and forecasted time-series trading data to extract actionable trends and validate hypotheses.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57F50E-A177-B06D-ADF9-10EF76742E9A}"/>
              </a:ext>
            </a:extLst>
          </p:cNvPr>
          <p:cNvSpPr txBox="1"/>
          <p:nvPr/>
        </p:nvSpPr>
        <p:spPr>
          <a:xfrm>
            <a:off x="234288" y="3314700"/>
            <a:ext cx="89916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Agrandir" panose="020B0604020202020204" charset="0"/>
              </a:rPr>
              <a:t>Key Components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Data Preprocessing: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Handling missing values &amp; outliers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Feature engineering for time-series attributes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Exploratory Data Analysis (EDA):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Volatility, volume, and price trend visualization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Correlation and seasonality assessment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Forecasting Models: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Time-series decomposition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ARIMA/Prophet models for predictive insights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Outputs: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Trend &amp; seasonality charts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Forecasted price and volume datasets (CSV)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962A86-1024-F6DD-179F-73E8570095CB}"/>
              </a:ext>
            </a:extLst>
          </p:cNvPr>
          <p:cNvSpPr txBox="1"/>
          <p:nvPr/>
        </p:nvSpPr>
        <p:spPr>
          <a:xfrm>
            <a:off x="8839200" y="4031040"/>
            <a:ext cx="47806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latin typeface="Agrandir" panose="020B0604020202020204" charset="0"/>
              </a:rPr>
              <a:t>Notebook Link:</a:t>
            </a:r>
            <a:br>
              <a:rPr lang="en-US" sz="4800" dirty="0">
                <a:latin typeface="Agrandir" panose="020B0604020202020204" charset="0"/>
              </a:rPr>
            </a:br>
            <a:r>
              <a:rPr lang="en-IN" sz="4800" dirty="0">
                <a:hlinkClick r:id="rId4"/>
              </a:rPr>
              <a:t>Part_3_Python</a:t>
            </a:r>
            <a:endParaRPr lang="en-IN" sz="4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F49122-2EEB-8977-78AC-A010CB147048}"/>
              </a:ext>
            </a:extLst>
          </p:cNvPr>
          <p:cNvSpPr txBox="1"/>
          <p:nvPr/>
        </p:nvSpPr>
        <p:spPr>
          <a:xfrm>
            <a:off x="386688" y="8233708"/>
            <a:ext cx="8839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Agrandir" panose="020B0604020202020204" charset="0"/>
              </a:rPr>
              <a:t>Impact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This notebook enables: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Clear identification of historical patterns &amp; anomalies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Accurate future projections to inform strategy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Transparent, reproducible analysis pipeline</a:t>
            </a:r>
          </a:p>
        </p:txBody>
      </p:sp>
    </p:spTree>
    <p:extLst>
      <p:ext uri="{BB962C8B-B14F-4D97-AF65-F5344CB8AC3E}">
        <p14:creationId xmlns:p14="http://schemas.microsoft.com/office/powerpoint/2010/main" val="1917911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A51B1B-FEA2-1C15-FDDC-23D8C6FF8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>
            <a:extLst>
              <a:ext uri="{FF2B5EF4-FFF2-40B4-BE49-F238E27FC236}">
                <a16:creationId xmlns:a16="http://schemas.microsoft.com/office/drawing/2014/main" id="{9E406733-DC96-99AA-DFCF-11DE68A9B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524" y="1028700"/>
            <a:ext cx="10441676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/>
              <a:t>SQL Queries &amp; Visualizations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Agrandir" panose="020B0604020202020204" charset="0"/>
              </a:rPr>
              <a:t>Structured SQL queries to answer key business questions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Agrandir" panose="020B0604020202020204" charset="0"/>
              </a:rPr>
              <a:t>Visual charts illustrating query outputs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Agrandir" panose="020B0604020202020204" charset="0"/>
              </a:rPr>
              <a:t>Clear insights and explanations included in the PPT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F3A7843C-F7B5-B179-DDB0-D720A92B4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15" y="3849112"/>
            <a:ext cx="9552086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/>
              <a:t>Interactive Dashboard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Agrandir" panose="020B0604020202020204" charset="0"/>
              </a:rPr>
              <a:t>Built in </a:t>
            </a:r>
            <a:r>
              <a:rPr lang="en-US" sz="3200" b="1" dirty="0">
                <a:latin typeface="Agrandir" panose="020B0604020202020204" charset="0"/>
              </a:rPr>
              <a:t>Power BI</a:t>
            </a:r>
            <a:r>
              <a:rPr lang="en-US" sz="3200" dirty="0">
                <a:latin typeface="Agrandir" panose="020B0604020202020204" charset="0"/>
              </a:rPr>
              <a:t> or </a:t>
            </a:r>
            <a:r>
              <a:rPr lang="en-US" sz="3200" b="1" dirty="0">
                <a:latin typeface="Agrandir" panose="020B0604020202020204" charset="0"/>
              </a:rPr>
              <a:t>Tableau</a:t>
            </a:r>
            <a:endParaRPr lang="en-US" sz="3200" dirty="0">
              <a:latin typeface="Agrandir" panose="020B060402020202020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Agrandir" panose="020B0604020202020204" charset="0"/>
              </a:rPr>
              <a:t>Multi-page navigation with slicers and filters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Agrandir" panose="020B0604020202020204" charset="0"/>
              </a:rPr>
              <a:t>Dynamic visuals to explore sector and stock performance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Agrandir" panose="020B0604020202020204" charset="0"/>
              </a:rPr>
              <a:t>Screenshots</a:t>
            </a:r>
            <a:r>
              <a:rPr lang="en-US" sz="3200" dirty="0">
                <a:latin typeface="Agrandir" panose="020B0604020202020204" charset="0"/>
              </a:rPr>
              <a:t> embedded in the final report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D05481CF-D13F-34C0-DDD3-370FA3E2B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7049512"/>
            <a:ext cx="967740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/>
              <a:t>Python Analysis &amp; Forecasting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Agrandir" panose="020B0604020202020204" charset="0"/>
              </a:rPr>
              <a:t>Time-series data cleaning and preparation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Agrandir" panose="020B0604020202020204" charset="0"/>
              </a:rPr>
              <a:t>Exploratory Data Analysis (EDA)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Agrandir" panose="020B0604020202020204" charset="0"/>
              </a:rPr>
              <a:t>Forecasting models (e.g., ARIMA, Prophet)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Agrandir" panose="020B0604020202020204" charset="0"/>
              </a:rPr>
              <a:t>Trend and seasonality charts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Agrandir" panose="020B0604020202020204" charset="0"/>
              </a:rPr>
              <a:t>Exported forecast data in CSV format</a:t>
            </a:r>
          </a:p>
        </p:txBody>
      </p:sp>
      <p:pic>
        <p:nvPicPr>
          <p:cNvPr id="19" name="Picture 18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517FCA33-6994-85B3-C502-1001ACA136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B41D0D-FF47-62C7-BC68-197C6655B6B2}"/>
              </a:ext>
            </a:extLst>
          </p:cNvPr>
          <p:cNvSpPr txBox="1"/>
          <p:nvPr/>
        </p:nvSpPr>
        <p:spPr>
          <a:xfrm>
            <a:off x="234288" y="115550"/>
            <a:ext cx="159963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latin typeface="Agrandir Bold" panose="020B0604020202020204" charset="0"/>
              </a:rPr>
              <a:t>Project Deliverables Overview</a:t>
            </a:r>
          </a:p>
        </p:txBody>
      </p:sp>
      <p:sp>
        <p:nvSpPr>
          <p:cNvPr id="3" name="Freeform 13">
            <a:extLst>
              <a:ext uri="{FF2B5EF4-FFF2-40B4-BE49-F238E27FC236}">
                <a16:creationId xmlns:a16="http://schemas.microsoft.com/office/drawing/2014/main" id="{FD4BEA0B-8CF3-C55B-018F-F31B469C13C2}"/>
              </a:ext>
            </a:extLst>
          </p:cNvPr>
          <p:cNvSpPr/>
          <p:nvPr/>
        </p:nvSpPr>
        <p:spPr>
          <a:xfrm>
            <a:off x="10913574" y="2617845"/>
            <a:ext cx="8391908" cy="6112139"/>
          </a:xfrm>
          <a:custGeom>
            <a:avLst/>
            <a:gdLst/>
            <a:ahLst/>
            <a:cxnLst/>
            <a:rect l="l" t="t" r="r" b="b"/>
            <a:pathLst>
              <a:path w="8391908" h="6112139">
                <a:moveTo>
                  <a:pt x="0" y="0"/>
                </a:moveTo>
                <a:lnTo>
                  <a:pt x="8391908" y="0"/>
                </a:lnTo>
                <a:lnTo>
                  <a:pt x="8391908" y="6112140"/>
                </a:lnTo>
                <a:lnTo>
                  <a:pt x="0" y="6112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04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984692">
            <a:off x="3929823" y="1214273"/>
            <a:ext cx="3381397" cy="3393738"/>
          </a:xfrm>
          <a:custGeom>
            <a:avLst/>
            <a:gdLst/>
            <a:ahLst/>
            <a:cxnLst/>
            <a:rect l="l" t="t" r="r" b="b"/>
            <a:pathLst>
              <a:path w="3381397" h="3393738">
                <a:moveTo>
                  <a:pt x="0" y="0"/>
                </a:moveTo>
                <a:lnTo>
                  <a:pt x="3381397" y="0"/>
                </a:lnTo>
                <a:lnTo>
                  <a:pt x="3381397" y="3393738"/>
                </a:lnTo>
                <a:lnTo>
                  <a:pt x="0" y="3393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-2113520" y="2694469"/>
            <a:ext cx="8831700" cy="6563831"/>
          </a:xfrm>
          <a:custGeom>
            <a:avLst/>
            <a:gdLst/>
            <a:ahLst/>
            <a:cxnLst/>
            <a:rect l="l" t="t" r="r" b="b"/>
            <a:pathLst>
              <a:path w="8831700" h="6563831">
                <a:moveTo>
                  <a:pt x="8831700" y="0"/>
                </a:moveTo>
                <a:lnTo>
                  <a:pt x="0" y="0"/>
                </a:lnTo>
                <a:lnTo>
                  <a:pt x="0" y="6563831"/>
                </a:lnTo>
                <a:lnTo>
                  <a:pt x="8831700" y="6563831"/>
                </a:lnTo>
                <a:lnTo>
                  <a:pt x="8831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6304381" y="1508003"/>
            <a:ext cx="11907419" cy="1273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9799"/>
              </a:lnSpc>
            </a:pPr>
            <a:r>
              <a:rPr lang="en-IN" sz="9600" dirty="0">
                <a:latin typeface="Agrandir Bold" panose="020B0604020202020204" charset="0"/>
              </a:rPr>
              <a:t>Project Overview</a:t>
            </a:r>
            <a:endParaRPr lang="en-US" sz="9999" b="1" spc="-649" dirty="0">
              <a:solidFill>
                <a:srgbClr val="171717"/>
              </a:solidFill>
              <a:latin typeface="Agrandir Bold" panose="020B0604020202020204" charset="0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9983301-1EBF-D0D3-F18F-F1358FC6F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3109924"/>
            <a:ext cx="9995832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This project analyzes historical NYSE data to extract actionable insights.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Combines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SQL, Python, and Power BI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 for a comprehensive analysis workflow.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randir" panose="020B060402020202020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 Focus areas: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randir" panose="020B060402020202020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Price trends &amp; volatility.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Sector analysis.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Valuation metrics.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Predictive modeling.</a:t>
            </a:r>
          </a:p>
          <a:p>
            <a:pPr marL="571500" marR="0" lvl="0" indent="-57150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randir" panose="020B0604020202020204" charset="0"/>
            </a:endParaRPr>
          </a:p>
        </p:txBody>
      </p:sp>
      <p:pic>
        <p:nvPicPr>
          <p:cNvPr id="17" name="Picture 16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113D69B5-2A19-531D-93B9-D78DD77669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BDE67-5128-21C5-D3E0-2EF5DA379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>
            <a:extLst>
              <a:ext uri="{FF2B5EF4-FFF2-40B4-BE49-F238E27FC236}">
                <a16:creationId xmlns:a16="http://schemas.microsoft.com/office/drawing/2014/main" id="{7F44CE17-2573-6C07-A8C6-CDB7B38D2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14" y="1399044"/>
            <a:ext cx="9399686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Agrandir" panose="020B0604020202020204" charset="0"/>
              </a:rPr>
              <a:t>Insights Report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Executive Summary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Key findings, trends, and market signals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Visual Highlights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Top sectors, stock volatility, valuation metrics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Trends &amp; Anomalies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Notable shifts in volume, pricing, and sector performance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BED250DF-FD3C-078A-DDB2-211ABDDF9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14" y="4352985"/>
            <a:ext cx="9552086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Agrandir" panose="020B0604020202020204" charset="0"/>
              </a:rPr>
              <a:t>Actionable Recommendations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Long-Term Sector Health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Focus on sectors with consistent revenue growth and lower debt burden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Valuation Signals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Identify stocks with high PE ratios that may be overvalued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Spot undervalued opportunities among low PE and strong fundamentals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Investment Priorities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Prioritize investments in sectors showing stable price trends and profitability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grandir" panose="020B0604020202020204" charset="0"/>
              </a:rPr>
              <a:t>Leverage forecasting to time entries into growth stocks</a:t>
            </a:r>
          </a:p>
        </p:txBody>
      </p:sp>
      <p:pic>
        <p:nvPicPr>
          <p:cNvPr id="19" name="Picture 18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33B9C36B-A6B7-FB4C-056F-0360B5A7D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936946-05A9-D21C-172A-5EF8553601EC}"/>
              </a:ext>
            </a:extLst>
          </p:cNvPr>
          <p:cNvSpPr txBox="1"/>
          <p:nvPr/>
        </p:nvSpPr>
        <p:spPr>
          <a:xfrm>
            <a:off x="234288" y="115550"/>
            <a:ext cx="159963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latin typeface="Agrandir Bold" panose="020B0604020202020204" charset="0"/>
              </a:rPr>
              <a:t>Insights &amp; Recommendations</a:t>
            </a: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C7B6D543-60DA-904B-27C5-C19A9E0150B0}"/>
              </a:ext>
            </a:extLst>
          </p:cNvPr>
          <p:cNvSpPr/>
          <p:nvPr/>
        </p:nvSpPr>
        <p:spPr>
          <a:xfrm>
            <a:off x="11588316" y="2490387"/>
            <a:ext cx="9078907" cy="6767913"/>
          </a:xfrm>
          <a:custGeom>
            <a:avLst/>
            <a:gdLst/>
            <a:ahLst/>
            <a:cxnLst/>
            <a:rect l="l" t="t" r="r" b="b"/>
            <a:pathLst>
              <a:path w="9078907" h="6767913">
                <a:moveTo>
                  <a:pt x="0" y="0"/>
                </a:moveTo>
                <a:lnTo>
                  <a:pt x="9078907" y="0"/>
                </a:lnTo>
                <a:lnTo>
                  <a:pt x="9078907" y="6767913"/>
                </a:lnTo>
                <a:lnTo>
                  <a:pt x="0" y="676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D229F121-9186-2292-72C5-EC927742ACAB}"/>
              </a:ext>
            </a:extLst>
          </p:cNvPr>
          <p:cNvSpPr/>
          <p:nvPr/>
        </p:nvSpPr>
        <p:spPr>
          <a:xfrm rot="5095562">
            <a:off x="10013463" y="8287162"/>
            <a:ext cx="2756875" cy="2558168"/>
          </a:xfrm>
          <a:custGeom>
            <a:avLst/>
            <a:gdLst/>
            <a:ahLst/>
            <a:cxnLst/>
            <a:rect l="l" t="t" r="r" b="b"/>
            <a:pathLst>
              <a:path w="3381397" h="3393738">
                <a:moveTo>
                  <a:pt x="0" y="0"/>
                </a:moveTo>
                <a:lnTo>
                  <a:pt x="3381397" y="0"/>
                </a:lnTo>
                <a:lnTo>
                  <a:pt x="3381397" y="3393738"/>
                </a:lnTo>
                <a:lnTo>
                  <a:pt x="0" y="3393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15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2984692">
            <a:off x="15632615" y="1554749"/>
            <a:ext cx="3381397" cy="3393738"/>
          </a:xfrm>
          <a:custGeom>
            <a:avLst/>
            <a:gdLst/>
            <a:ahLst/>
            <a:cxnLst/>
            <a:rect l="l" t="t" r="r" b="b"/>
            <a:pathLst>
              <a:path w="3381397" h="3393738">
                <a:moveTo>
                  <a:pt x="0" y="0"/>
                </a:moveTo>
                <a:lnTo>
                  <a:pt x="3381397" y="0"/>
                </a:lnTo>
                <a:lnTo>
                  <a:pt x="3381397" y="3393738"/>
                </a:lnTo>
                <a:lnTo>
                  <a:pt x="0" y="3393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4382172">
            <a:off x="9290560" y="8494896"/>
            <a:ext cx="2950826" cy="2961595"/>
          </a:xfrm>
          <a:custGeom>
            <a:avLst/>
            <a:gdLst/>
            <a:ahLst/>
            <a:cxnLst/>
            <a:rect l="l" t="t" r="r" b="b"/>
            <a:pathLst>
              <a:path w="2950826" h="2961595">
                <a:moveTo>
                  <a:pt x="0" y="0"/>
                </a:moveTo>
                <a:lnTo>
                  <a:pt x="2950826" y="0"/>
                </a:lnTo>
                <a:lnTo>
                  <a:pt x="2950826" y="2961595"/>
                </a:lnTo>
                <a:lnTo>
                  <a:pt x="0" y="2961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flipH="1">
            <a:off x="10297392" y="3689742"/>
            <a:ext cx="8749184" cy="5718117"/>
          </a:xfrm>
          <a:custGeom>
            <a:avLst/>
            <a:gdLst/>
            <a:ahLst/>
            <a:cxnLst/>
            <a:rect l="l" t="t" r="r" b="b"/>
            <a:pathLst>
              <a:path w="8749184" h="5718117">
                <a:moveTo>
                  <a:pt x="8749184" y="0"/>
                </a:moveTo>
                <a:lnTo>
                  <a:pt x="0" y="0"/>
                </a:lnTo>
                <a:lnTo>
                  <a:pt x="0" y="5718117"/>
                </a:lnTo>
                <a:lnTo>
                  <a:pt x="8749184" y="5718117"/>
                </a:lnTo>
                <a:lnTo>
                  <a:pt x="87491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457200" y="577851"/>
            <a:ext cx="7472669" cy="1593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</a:pPr>
            <a:r>
              <a:rPr lang="en-US" sz="9999" b="1" spc="-649" dirty="0">
                <a:solidFill>
                  <a:srgbClr val="171717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Conclusion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BB6DC5-3549-EC10-5B84-AB8DC6E78E82}"/>
              </a:ext>
            </a:extLst>
          </p:cNvPr>
          <p:cNvSpPr txBox="1"/>
          <p:nvPr/>
        </p:nvSpPr>
        <p:spPr>
          <a:xfrm>
            <a:off x="425225" y="1920061"/>
            <a:ext cx="9932907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Agrandir" panose="020B0604020202020204" charset="0"/>
              </a:rPr>
              <a:t>This project combines robust </a:t>
            </a:r>
            <a:r>
              <a:rPr lang="en-US" sz="2400" b="1" dirty="0">
                <a:latin typeface="Agrandir" panose="020B0604020202020204" charset="0"/>
              </a:rPr>
              <a:t>data analysis</a:t>
            </a:r>
            <a:r>
              <a:rPr lang="en-US" sz="2400" dirty="0">
                <a:latin typeface="Agrandir" panose="020B0604020202020204" charset="0"/>
              </a:rPr>
              <a:t>, </a:t>
            </a:r>
            <a:r>
              <a:rPr lang="en-US" sz="2400" b="1" dirty="0">
                <a:latin typeface="Agrandir" panose="020B0604020202020204" charset="0"/>
              </a:rPr>
              <a:t>forecasting</a:t>
            </a:r>
            <a:r>
              <a:rPr lang="en-US" sz="2400" dirty="0">
                <a:latin typeface="Agrandir" panose="020B0604020202020204" charset="0"/>
              </a:rPr>
              <a:t>, and </a:t>
            </a:r>
            <a:r>
              <a:rPr lang="en-US" sz="2400" b="1" dirty="0">
                <a:latin typeface="Agrandir" panose="020B0604020202020204" charset="0"/>
              </a:rPr>
              <a:t>interactive visualization</a:t>
            </a:r>
            <a:r>
              <a:rPr lang="en-US" sz="2400" dirty="0">
                <a:latin typeface="Agrandir" panose="020B0604020202020204" charset="0"/>
              </a:rPr>
              <a:t> to deliver actionable insights for strategic investment decisions.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Agrandir" panose="020B0604020202020204" charset="0"/>
              </a:rPr>
              <a:t>By leveraging </a:t>
            </a:r>
            <a:r>
              <a:rPr lang="en-US" sz="2400" b="1" dirty="0">
                <a:latin typeface="Agrandir" panose="020B0604020202020204" charset="0"/>
              </a:rPr>
              <a:t>SQL queries, Python modeling, and Power BI/Tableau dashboards</a:t>
            </a:r>
            <a:r>
              <a:rPr lang="en-US" sz="2400" dirty="0">
                <a:latin typeface="Agrandir" panose="020B0604020202020204" charset="0"/>
              </a:rPr>
              <a:t>, we have: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Agrandir" panose="020B0604020202020204" charset="0"/>
              </a:rPr>
              <a:t>Uncovered </a:t>
            </a:r>
            <a:r>
              <a:rPr lang="en-US" sz="2400" b="1" dirty="0">
                <a:latin typeface="Agrandir" panose="020B0604020202020204" charset="0"/>
              </a:rPr>
              <a:t>sector-level trends</a:t>
            </a:r>
            <a:r>
              <a:rPr lang="en-US" sz="2400" dirty="0">
                <a:latin typeface="Agrandir" panose="020B0604020202020204" charset="0"/>
              </a:rPr>
              <a:t> in profitability, debt, and growth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Agrandir" panose="020B0604020202020204" charset="0"/>
              </a:rPr>
              <a:t>Identified </a:t>
            </a:r>
            <a:r>
              <a:rPr lang="en-US" sz="2400" b="1" dirty="0">
                <a:latin typeface="Agrandir" panose="020B0604020202020204" charset="0"/>
              </a:rPr>
              <a:t>high- and low-volatility stocks</a:t>
            </a:r>
            <a:r>
              <a:rPr lang="en-US" sz="2400" dirty="0">
                <a:latin typeface="Agrandir" panose="020B0604020202020204" charset="0"/>
              </a:rPr>
              <a:t> with significant valuation signals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Agrandir" panose="020B0604020202020204" charset="0"/>
              </a:rPr>
              <a:t>Forecasted price and volume trends to support </a:t>
            </a:r>
            <a:r>
              <a:rPr lang="en-US" sz="2400" b="1" dirty="0">
                <a:latin typeface="Agrandir" panose="020B0604020202020204" charset="0"/>
              </a:rPr>
              <a:t>data-driven investment timing</a:t>
            </a:r>
            <a:endParaRPr lang="en-US" sz="2400" dirty="0">
              <a:latin typeface="Agrandir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Agrandir" panose="020B0604020202020204" charset="0"/>
              </a:rPr>
              <a:t>The insights and recommendations empower stakeholders to: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Agrandir" panose="020B0604020202020204" charset="0"/>
              </a:rPr>
              <a:t>Focus on </a:t>
            </a:r>
            <a:r>
              <a:rPr lang="en-US" sz="2400" b="1" dirty="0">
                <a:latin typeface="Agrandir" panose="020B0604020202020204" charset="0"/>
              </a:rPr>
              <a:t>sectors demonstrating long-term financial health</a:t>
            </a:r>
            <a:endParaRPr lang="en-US" sz="2400" dirty="0">
              <a:latin typeface="Agrandir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Agrandir" panose="020B0604020202020204" charset="0"/>
              </a:rPr>
              <a:t>Detect </a:t>
            </a:r>
            <a:r>
              <a:rPr lang="en-US" sz="2400" b="1" dirty="0">
                <a:latin typeface="Agrandir" panose="020B0604020202020204" charset="0"/>
              </a:rPr>
              <a:t>overvalued or undervalued stocks</a:t>
            </a:r>
            <a:r>
              <a:rPr lang="en-US" sz="2400" dirty="0">
                <a:latin typeface="Agrandir" panose="020B0604020202020204" charset="0"/>
              </a:rPr>
              <a:t> for rebalancing portfolios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Agrandir" panose="020B0604020202020204" charset="0"/>
              </a:rPr>
              <a:t>Align investment strategies with </a:t>
            </a:r>
            <a:r>
              <a:rPr lang="en-US" sz="2400" b="1" dirty="0">
                <a:latin typeface="Agrandir" panose="020B0604020202020204" charset="0"/>
              </a:rPr>
              <a:t>market dynamics and fundamentals</a:t>
            </a:r>
            <a:endParaRPr lang="en-US" sz="2400" dirty="0">
              <a:latin typeface="Agrandir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Agrandir" panose="020B0604020202020204" charset="0"/>
              </a:rPr>
              <a:t>Together, these deliverables provide a </a:t>
            </a:r>
            <a:r>
              <a:rPr lang="en-US" sz="2400" b="1" dirty="0">
                <a:latin typeface="Agrandir" panose="020B0604020202020204" charset="0"/>
              </a:rPr>
              <a:t>comprehensive foundation</a:t>
            </a:r>
            <a:r>
              <a:rPr lang="en-US" sz="2400" dirty="0">
                <a:latin typeface="Agrandir" panose="020B0604020202020204" charset="0"/>
              </a:rPr>
              <a:t> for informed decision-making and sustained growth in the equity markets.</a:t>
            </a:r>
          </a:p>
        </p:txBody>
      </p:sp>
      <p:pic>
        <p:nvPicPr>
          <p:cNvPr id="21" name="Picture 20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CCA33610-9292-6CB4-BC10-0C3E25C343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2984692">
            <a:off x="3929823" y="1214273"/>
            <a:ext cx="3381397" cy="3393738"/>
          </a:xfrm>
          <a:custGeom>
            <a:avLst/>
            <a:gdLst/>
            <a:ahLst/>
            <a:cxnLst/>
            <a:rect l="l" t="t" r="r" b="b"/>
            <a:pathLst>
              <a:path w="3381397" h="3393738">
                <a:moveTo>
                  <a:pt x="0" y="0"/>
                </a:moveTo>
                <a:lnTo>
                  <a:pt x="3381397" y="0"/>
                </a:lnTo>
                <a:lnTo>
                  <a:pt x="3381397" y="3393738"/>
                </a:lnTo>
                <a:lnTo>
                  <a:pt x="0" y="3393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flipH="1">
            <a:off x="-2113520" y="2694469"/>
            <a:ext cx="8831700" cy="6563831"/>
          </a:xfrm>
          <a:custGeom>
            <a:avLst/>
            <a:gdLst/>
            <a:ahLst/>
            <a:cxnLst/>
            <a:rect l="l" t="t" r="r" b="b"/>
            <a:pathLst>
              <a:path w="8831700" h="6563831">
                <a:moveTo>
                  <a:pt x="8831700" y="0"/>
                </a:moveTo>
                <a:lnTo>
                  <a:pt x="0" y="0"/>
                </a:lnTo>
                <a:lnTo>
                  <a:pt x="0" y="6563831"/>
                </a:lnTo>
                <a:lnTo>
                  <a:pt x="8831700" y="6563831"/>
                </a:lnTo>
                <a:lnTo>
                  <a:pt x="8831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5715000" y="598432"/>
            <a:ext cx="11907419" cy="128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799"/>
              </a:lnSpc>
            </a:pPr>
            <a:r>
              <a:rPr lang="en-US" sz="9999" b="1" spc="-649" dirty="0">
                <a:solidFill>
                  <a:srgbClr val="171717"/>
                </a:solidFill>
                <a:latin typeface="Agrandir Bold"/>
                <a:ea typeface="Agrandir Bold"/>
                <a:cs typeface="Agrandir Bold"/>
                <a:sym typeface="Agrandir Bold"/>
              </a:rPr>
              <a:t>More Information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01000" y="2562238"/>
            <a:ext cx="2355154" cy="402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5"/>
              </a:lnSpc>
            </a:pPr>
            <a:r>
              <a:rPr lang="en-US" sz="3600" dirty="0">
                <a:solidFill>
                  <a:srgbClr val="0D110B"/>
                </a:solidFill>
                <a:latin typeface="Agrandir"/>
                <a:ea typeface="Agrandir"/>
                <a:cs typeface="Agrandir"/>
                <a:sym typeface="Agrandir"/>
              </a:rPr>
              <a:t>EMAIL: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08046" y="3981374"/>
            <a:ext cx="2355154" cy="402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5"/>
              </a:lnSpc>
            </a:pPr>
            <a:r>
              <a:rPr lang="en-US" sz="3600" dirty="0">
                <a:solidFill>
                  <a:srgbClr val="0D110B"/>
                </a:solidFill>
                <a:latin typeface="Agrandir"/>
                <a:ea typeface="Agrandir"/>
                <a:cs typeface="Agrandir"/>
                <a:sym typeface="Agrandir"/>
              </a:rPr>
              <a:t>LINKEDIN: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08046" y="5488151"/>
            <a:ext cx="2355154" cy="402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5"/>
              </a:lnSpc>
            </a:pPr>
            <a:r>
              <a:rPr lang="en-US" sz="3600" dirty="0">
                <a:solidFill>
                  <a:srgbClr val="0D110B"/>
                </a:solidFill>
                <a:latin typeface="Agrandir"/>
                <a:ea typeface="Agrandir"/>
                <a:cs typeface="Agrandir"/>
                <a:sym typeface="Agrandir"/>
              </a:rPr>
              <a:t>GITHUB:</a:t>
            </a:r>
          </a:p>
        </p:txBody>
      </p:sp>
      <p:sp>
        <p:nvSpPr>
          <p:cNvPr id="14" name="TextBox 14">
            <a:hlinkClick r:id="rId6"/>
          </p:cNvPr>
          <p:cNvSpPr txBox="1"/>
          <p:nvPr/>
        </p:nvSpPr>
        <p:spPr>
          <a:xfrm>
            <a:off x="8001000" y="3103122"/>
            <a:ext cx="7391400" cy="369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55"/>
              </a:lnSpc>
            </a:pPr>
            <a:r>
              <a:rPr lang="en-US" sz="3200" dirty="0">
                <a:solidFill>
                  <a:srgbClr val="0D110B"/>
                </a:solidFill>
                <a:latin typeface="Agrandir"/>
                <a:ea typeface="Agrandir"/>
                <a:cs typeface="Agrandir"/>
                <a:sym typeface="Agrandir"/>
                <a:hlinkClick r:id="rId6"/>
              </a:rPr>
              <a:t>satendarsinghkatewa123@gmail.com</a:t>
            </a:r>
            <a:endParaRPr lang="en-US" sz="3200" dirty="0">
              <a:solidFill>
                <a:srgbClr val="0D110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001000" y="4562315"/>
            <a:ext cx="4903518" cy="369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55"/>
              </a:lnSpc>
            </a:pPr>
            <a:r>
              <a:rPr lang="en-US" sz="3200" dirty="0" err="1">
                <a:solidFill>
                  <a:srgbClr val="0D110B"/>
                </a:solidFill>
                <a:latin typeface="Agrandir"/>
                <a:ea typeface="Agrandir"/>
                <a:cs typeface="Agrandir"/>
                <a:sym typeface="Agrandir"/>
                <a:hlinkClick r:id="rId7"/>
              </a:rPr>
              <a:t>Satendra_Singh_Katewa</a:t>
            </a:r>
            <a:endParaRPr lang="en-US" sz="3200" dirty="0">
              <a:solidFill>
                <a:srgbClr val="0D110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008046" y="6077100"/>
            <a:ext cx="4775049" cy="369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55"/>
              </a:lnSpc>
            </a:pPr>
            <a:r>
              <a:rPr lang="en-US" sz="3200" dirty="0" err="1">
                <a:solidFill>
                  <a:srgbClr val="0D110B"/>
                </a:solidFill>
                <a:latin typeface="Agrandir"/>
                <a:ea typeface="Agrandir"/>
                <a:cs typeface="Agrandir"/>
                <a:sym typeface="Agrandir"/>
                <a:hlinkClick r:id="rId8"/>
              </a:rPr>
              <a:t>Satendra_Singh_Katewa</a:t>
            </a:r>
            <a:endParaRPr lang="en-US" sz="3200" dirty="0">
              <a:solidFill>
                <a:srgbClr val="0D110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22FFE421-8A28-941D-1295-77006694BA84}"/>
              </a:ext>
            </a:extLst>
          </p:cNvPr>
          <p:cNvSpPr txBox="1"/>
          <p:nvPr/>
        </p:nvSpPr>
        <p:spPr>
          <a:xfrm>
            <a:off x="7996237" y="7012145"/>
            <a:ext cx="3007918" cy="402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5"/>
              </a:lnSpc>
            </a:pPr>
            <a:r>
              <a:rPr lang="en-US" sz="3600" dirty="0">
                <a:solidFill>
                  <a:srgbClr val="0D110B"/>
                </a:solidFill>
                <a:latin typeface="Agrandir"/>
                <a:ea typeface="Agrandir"/>
                <a:cs typeface="Agrandir"/>
                <a:sym typeface="Agrandir"/>
              </a:rPr>
              <a:t>SQL QUERIES: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45E48FB9-18B0-4D95-691A-A1EB4A837181}"/>
              </a:ext>
            </a:extLst>
          </p:cNvPr>
          <p:cNvSpPr txBox="1"/>
          <p:nvPr/>
        </p:nvSpPr>
        <p:spPr>
          <a:xfrm>
            <a:off x="7991474" y="8600818"/>
            <a:ext cx="7096126" cy="402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5"/>
              </a:lnSpc>
            </a:pPr>
            <a:r>
              <a:rPr lang="en-US" sz="3600" dirty="0">
                <a:solidFill>
                  <a:srgbClr val="0D110B"/>
                </a:solidFill>
                <a:latin typeface="Agrandir"/>
                <a:ea typeface="Agrandir"/>
                <a:cs typeface="Agrandir"/>
                <a:sym typeface="Agrandir"/>
              </a:rPr>
              <a:t>PYTHON JUPYTER NOTEBOOK: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F3E038-06E1-B6DA-2050-406E02B0A22E}"/>
              </a:ext>
            </a:extLst>
          </p:cNvPr>
          <p:cNvSpPr txBox="1"/>
          <p:nvPr/>
        </p:nvSpPr>
        <p:spPr>
          <a:xfrm>
            <a:off x="7927852" y="9054525"/>
            <a:ext cx="3578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Agrandir" panose="020B0604020202020204" charset="0"/>
                <a:hlinkClick r:id="rId9"/>
              </a:rPr>
              <a:t>Part_3_Python</a:t>
            </a:r>
            <a:endParaRPr lang="en-IN" sz="3200" dirty="0">
              <a:latin typeface="Agrandir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8D3868-C418-A3CF-AD9B-7D8930FEB91A}"/>
              </a:ext>
            </a:extLst>
          </p:cNvPr>
          <p:cNvSpPr txBox="1"/>
          <p:nvPr/>
        </p:nvSpPr>
        <p:spPr>
          <a:xfrm>
            <a:off x="7915274" y="7522190"/>
            <a:ext cx="51911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Agrandir" panose="020B0604020202020204" charset="0"/>
                <a:hlinkClick r:id="rId10"/>
              </a:rPr>
              <a:t>Part_1_SQL_Analysis</a:t>
            </a:r>
            <a:endParaRPr lang="en-IN" sz="3200" dirty="0">
              <a:latin typeface="Agrandir" panose="020B06040202020202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3407" y="3060172"/>
            <a:ext cx="9037627" cy="407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87"/>
              </a:lnSpc>
            </a:pPr>
            <a:r>
              <a:rPr lang="en-US" sz="16007" b="1" spc="-1040" dirty="0">
                <a:solidFill>
                  <a:srgbClr val="171717"/>
                </a:solidFill>
                <a:latin typeface="Agrandir Bold"/>
                <a:ea typeface="Agrandir Bold"/>
                <a:cs typeface="Agrandir Bold"/>
                <a:sym typeface="Agrandir Bold"/>
              </a:rPr>
              <a:t>Thank</a:t>
            </a:r>
          </a:p>
          <a:p>
            <a:pPr algn="l">
              <a:lnSpc>
                <a:spcPts val="15687"/>
              </a:lnSpc>
            </a:pPr>
            <a:r>
              <a:rPr lang="en-US" sz="16007" b="1" spc="-1040" dirty="0">
                <a:solidFill>
                  <a:srgbClr val="171717"/>
                </a:solidFill>
                <a:latin typeface="Agrandir Bold"/>
                <a:ea typeface="Agrandir Bold"/>
                <a:cs typeface="Agrandir Bold"/>
                <a:sym typeface="Agrandir Bold"/>
              </a:rPr>
              <a:t>You</a:t>
            </a:r>
          </a:p>
        </p:txBody>
      </p:sp>
      <p:sp>
        <p:nvSpPr>
          <p:cNvPr id="13" name="Freeform 13"/>
          <p:cNvSpPr/>
          <p:nvPr/>
        </p:nvSpPr>
        <p:spPr>
          <a:xfrm>
            <a:off x="9607332" y="2481109"/>
            <a:ext cx="7856564" cy="6564305"/>
          </a:xfrm>
          <a:custGeom>
            <a:avLst/>
            <a:gdLst/>
            <a:ahLst/>
            <a:cxnLst/>
            <a:rect l="l" t="t" r="r" b="b"/>
            <a:pathLst>
              <a:path w="7856564" h="6564305">
                <a:moveTo>
                  <a:pt x="0" y="0"/>
                </a:moveTo>
                <a:lnTo>
                  <a:pt x="7856565" y="0"/>
                </a:lnTo>
                <a:lnTo>
                  <a:pt x="7856565" y="6564305"/>
                </a:lnTo>
                <a:lnTo>
                  <a:pt x="0" y="656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588316" y="2490387"/>
            <a:ext cx="9078907" cy="6767913"/>
          </a:xfrm>
          <a:custGeom>
            <a:avLst/>
            <a:gdLst/>
            <a:ahLst/>
            <a:cxnLst/>
            <a:rect l="l" t="t" r="r" b="b"/>
            <a:pathLst>
              <a:path w="9078907" h="6767913">
                <a:moveTo>
                  <a:pt x="0" y="0"/>
                </a:moveTo>
                <a:lnTo>
                  <a:pt x="9078907" y="0"/>
                </a:lnTo>
                <a:lnTo>
                  <a:pt x="9078907" y="6767913"/>
                </a:lnTo>
                <a:lnTo>
                  <a:pt x="0" y="6767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762000" y="615016"/>
            <a:ext cx="10407105" cy="1272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9799"/>
              </a:lnSpc>
            </a:pPr>
            <a:r>
              <a:rPr lang="en-IN" sz="9600" dirty="0">
                <a:latin typeface="Agrandir Bold" panose="020B0604020202020204" charset="0"/>
              </a:rPr>
              <a:t>Data Sources</a:t>
            </a:r>
            <a:endParaRPr lang="en-US" sz="9999" b="1" spc="-649" dirty="0">
              <a:solidFill>
                <a:srgbClr val="171717"/>
              </a:solidFill>
              <a:latin typeface="Agrandir Bold" panose="020B0604020202020204" charset="0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11" name="Freeform 11"/>
          <p:cNvSpPr/>
          <p:nvPr/>
        </p:nvSpPr>
        <p:spPr>
          <a:xfrm rot="4382172">
            <a:off x="11035733" y="8078392"/>
            <a:ext cx="3194509" cy="3206167"/>
          </a:xfrm>
          <a:custGeom>
            <a:avLst/>
            <a:gdLst/>
            <a:ahLst/>
            <a:cxnLst/>
            <a:rect l="l" t="t" r="r" b="b"/>
            <a:pathLst>
              <a:path w="3194509" h="3206167">
                <a:moveTo>
                  <a:pt x="0" y="0"/>
                </a:moveTo>
                <a:lnTo>
                  <a:pt x="3194509" y="0"/>
                </a:lnTo>
                <a:lnTo>
                  <a:pt x="3194509" y="3206167"/>
                </a:lnTo>
                <a:lnTo>
                  <a:pt x="0" y="32061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9B2614E-7C7D-8B41-A615-83D202ED9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770" y="1887031"/>
            <a:ext cx="12495728" cy="74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Fundamentals Dataset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randir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Earnings Per Share (EPS)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Net Income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Total Debt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Market Capitalization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EBITDA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Prices Dataset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randir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Daily stock prices (open, high, low, close, adjusted close, volume)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Period covered: 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January 4, 2010 – December 30, 2016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Securities Dataset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randir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Ticker symbols and security descriptions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Sectors Dataset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randir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Sector and sub-industry classifications for each company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Source: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randir" panose="020B0604020202020204" charset="0"/>
              </a:rPr>
              <a:t>Data Source: </a:t>
            </a:r>
            <a:r>
              <a:rPr lang="en-IN" sz="3200" dirty="0">
                <a:latin typeface="Agrandir" panose="020B0604020202020204" charset="0"/>
                <a:hlinkClick r:id="rId6"/>
              </a:rPr>
              <a:t>NY Stock</a:t>
            </a: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randir" panose="020B0604020202020204" charset="0"/>
            </a:endParaRPr>
          </a:p>
        </p:txBody>
      </p:sp>
      <p:pic>
        <p:nvPicPr>
          <p:cNvPr id="13" name="Picture 12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6FFBCE12-ABB7-DB5C-EFCD-D743D6D8B7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3855" y="124691"/>
            <a:ext cx="7371463" cy="6158994"/>
          </a:xfrm>
          <a:custGeom>
            <a:avLst/>
            <a:gdLst/>
            <a:ahLst/>
            <a:cxnLst/>
            <a:rect l="l" t="t" r="r" b="b"/>
            <a:pathLst>
              <a:path w="7371463" h="6158994">
                <a:moveTo>
                  <a:pt x="0" y="0"/>
                </a:moveTo>
                <a:lnTo>
                  <a:pt x="7371463" y="0"/>
                </a:lnTo>
                <a:lnTo>
                  <a:pt x="7371463" y="6158993"/>
                </a:lnTo>
                <a:lnTo>
                  <a:pt x="0" y="6158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6553200" y="-3464"/>
            <a:ext cx="11907419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9600" b="1" dirty="0">
                <a:latin typeface="Agrandir Bold" panose="020B0604020202020204" charset="0"/>
              </a:rPr>
              <a:t>Part 1: SQL Analysis </a:t>
            </a:r>
            <a:endParaRPr lang="en-IN" sz="9600" dirty="0">
              <a:latin typeface="Agrandir Bold" panose="020B0604020202020204" charset="0"/>
            </a:endParaRPr>
          </a:p>
        </p:txBody>
      </p:sp>
      <p:sp>
        <p:nvSpPr>
          <p:cNvPr id="10" name="Freeform 10"/>
          <p:cNvSpPr/>
          <p:nvPr/>
        </p:nvSpPr>
        <p:spPr>
          <a:xfrm rot="4128628">
            <a:off x="1657762" y="7859603"/>
            <a:ext cx="2950826" cy="2961595"/>
          </a:xfrm>
          <a:custGeom>
            <a:avLst/>
            <a:gdLst/>
            <a:ahLst/>
            <a:cxnLst/>
            <a:rect l="l" t="t" r="r" b="b"/>
            <a:pathLst>
              <a:path w="2950826" h="2961595">
                <a:moveTo>
                  <a:pt x="0" y="0"/>
                </a:moveTo>
                <a:lnTo>
                  <a:pt x="2950825" y="0"/>
                </a:lnTo>
                <a:lnTo>
                  <a:pt x="2950825" y="2961595"/>
                </a:lnTo>
                <a:lnTo>
                  <a:pt x="0" y="2961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9196344">
            <a:off x="-1616580" y="7156806"/>
            <a:ext cx="2950826" cy="2961595"/>
          </a:xfrm>
          <a:custGeom>
            <a:avLst/>
            <a:gdLst/>
            <a:ahLst/>
            <a:cxnLst/>
            <a:rect l="l" t="t" r="r" b="b"/>
            <a:pathLst>
              <a:path w="2950826" h="2961595">
                <a:moveTo>
                  <a:pt x="0" y="0"/>
                </a:moveTo>
                <a:lnTo>
                  <a:pt x="2950826" y="0"/>
                </a:lnTo>
                <a:lnTo>
                  <a:pt x="2950826" y="2961595"/>
                </a:lnTo>
                <a:lnTo>
                  <a:pt x="0" y="2961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5674B7-12EE-7C59-027F-60E7F4073F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51" y="3079346"/>
            <a:ext cx="11125200" cy="7033997"/>
          </a:xfrm>
          <a:prstGeom prst="rect">
            <a:avLst/>
          </a:prstGeom>
        </p:spPr>
      </p:pic>
      <p:pic>
        <p:nvPicPr>
          <p:cNvPr id="14" name="Picture 13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5D9231E4-1223-98B5-D66C-23BAF2AAE8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72D3B7-E5A8-9896-AF34-FC4F99C43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EE1829DE-E4C5-0681-EC18-D7E7369A8BE7}"/>
              </a:ext>
            </a:extLst>
          </p:cNvPr>
          <p:cNvSpPr/>
          <p:nvPr/>
        </p:nvSpPr>
        <p:spPr>
          <a:xfrm rot="21257694">
            <a:off x="15684695" y="7416434"/>
            <a:ext cx="2950826" cy="2961595"/>
          </a:xfrm>
          <a:custGeom>
            <a:avLst/>
            <a:gdLst/>
            <a:ahLst/>
            <a:cxnLst/>
            <a:rect l="l" t="t" r="r" b="b"/>
            <a:pathLst>
              <a:path w="2950826" h="2961595">
                <a:moveTo>
                  <a:pt x="0" y="0"/>
                </a:moveTo>
                <a:lnTo>
                  <a:pt x="2950825" y="0"/>
                </a:lnTo>
                <a:lnTo>
                  <a:pt x="2950825" y="2961595"/>
                </a:lnTo>
                <a:lnTo>
                  <a:pt x="0" y="2961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804D33-41BB-958B-4F72-DBBA97D63074}"/>
              </a:ext>
            </a:extLst>
          </p:cNvPr>
          <p:cNvSpPr/>
          <p:nvPr/>
        </p:nvSpPr>
        <p:spPr>
          <a:xfrm rot="9196344">
            <a:off x="-861265" y="10050"/>
            <a:ext cx="2950826" cy="2961595"/>
          </a:xfrm>
          <a:custGeom>
            <a:avLst/>
            <a:gdLst/>
            <a:ahLst/>
            <a:cxnLst/>
            <a:rect l="l" t="t" r="r" b="b"/>
            <a:pathLst>
              <a:path w="2950826" h="2961595">
                <a:moveTo>
                  <a:pt x="0" y="0"/>
                </a:moveTo>
                <a:lnTo>
                  <a:pt x="2950826" y="0"/>
                </a:lnTo>
                <a:lnTo>
                  <a:pt x="2950826" y="2961595"/>
                </a:lnTo>
                <a:lnTo>
                  <a:pt x="0" y="2961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4" name="Picture 13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07FA0F66-B412-CAF5-C1B0-E0C182A762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44E5C9-DEF2-E6B4-8A71-C1466D7EE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104900"/>
            <a:ext cx="12481302" cy="8562754"/>
          </a:xfrm>
          <a:prstGeom prst="rect">
            <a:avLst/>
          </a:prstGeom>
        </p:spPr>
      </p:pic>
      <p:sp>
        <p:nvSpPr>
          <p:cNvPr id="5" name="Freeform 9">
            <a:extLst>
              <a:ext uri="{FF2B5EF4-FFF2-40B4-BE49-F238E27FC236}">
                <a16:creationId xmlns:a16="http://schemas.microsoft.com/office/drawing/2014/main" id="{C2A30D17-AA0A-50AC-6D99-0D57AA4E3D17}"/>
              </a:ext>
            </a:extLst>
          </p:cNvPr>
          <p:cNvSpPr/>
          <p:nvPr/>
        </p:nvSpPr>
        <p:spPr>
          <a:xfrm>
            <a:off x="14837924" y="2171848"/>
            <a:ext cx="6957018" cy="4372132"/>
          </a:xfrm>
          <a:custGeom>
            <a:avLst/>
            <a:gdLst/>
            <a:ahLst/>
            <a:cxnLst/>
            <a:rect l="l" t="t" r="r" b="b"/>
            <a:pathLst>
              <a:path w="11733517" h="7527379">
                <a:moveTo>
                  <a:pt x="0" y="0"/>
                </a:moveTo>
                <a:lnTo>
                  <a:pt x="11733518" y="0"/>
                </a:lnTo>
                <a:lnTo>
                  <a:pt x="11733518" y="7527379"/>
                </a:lnTo>
                <a:lnTo>
                  <a:pt x="0" y="7527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980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6F7F3A-B70E-BBC6-5828-7ECE303C4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6920C001-3705-64FA-5F22-4CD821BE7753}"/>
              </a:ext>
            </a:extLst>
          </p:cNvPr>
          <p:cNvSpPr/>
          <p:nvPr/>
        </p:nvSpPr>
        <p:spPr>
          <a:xfrm rot="2984692">
            <a:off x="16423687" y="5184456"/>
            <a:ext cx="2366827" cy="2289350"/>
          </a:xfrm>
          <a:custGeom>
            <a:avLst/>
            <a:gdLst/>
            <a:ahLst/>
            <a:cxnLst/>
            <a:rect l="l" t="t" r="r" b="b"/>
            <a:pathLst>
              <a:path w="3381397" h="3393738">
                <a:moveTo>
                  <a:pt x="0" y="0"/>
                </a:moveTo>
                <a:lnTo>
                  <a:pt x="3381397" y="0"/>
                </a:lnTo>
                <a:lnTo>
                  <a:pt x="3381397" y="3393738"/>
                </a:lnTo>
                <a:lnTo>
                  <a:pt x="0" y="3393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E48EFB7-AB73-A35C-EBC9-06ED5C934FEE}"/>
              </a:ext>
            </a:extLst>
          </p:cNvPr>
          <p:cNvSpPr/>
          <p:nvPr/>
        </p:nvSpPr>
        <p:spPr>
          <a:xfrm rot="4382172">
            <a:off x="11723457" y="8621737"/>
            <a:ext cx="2186504" cy="2391942"/>
          </a:xfrm>
          <a:custGeom>
            <a:avLst/>
            <a:gdLst/>
            <a:ahLst/>
            <a:cxnLst/>
            <a:rect l="l" t="t" r="r" b="b"/>
            <a:pathLst>
              <a:path w="2950826" h="2961595">
                <a:moveTo>
                  <a:pt x="0" y="0"/>
                </a:moveTo>
                <a:lnTo>
                  <a:pt x="2950826" y="0"/>
                </a:lnTo>
                <a:lnTo>
                  <a:pt x="2950826" y="2961595"/>
                </a:lnTo>
                <a:lnTo>
                  <a:pt x="0" y="2961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95D3C8C-F1A9-D8BF-3E84-F826BFCC2314}"/>
              </a:ext>
            </a:extLst>
          </p:cNvPr>
          <p:cNvSpPr/>
          <p:nvPr/>
        </p:nvSpPr>
        <p:spPr>
          <a:xfrm flipH="1">
            <a:off x="13649603" y="6667500"/>
            <a:ext cx="4638397" cy="3511158"/>
          </a:xfrm>
          <a:custGeom>
            <a:avLst/>
            <a:gdLst/>
            <a:ahLst/>
            <a:cxnLst/>
            <a:rect l="l" t="t" r="r" b="b"/>
            <a:pathLst>
              <a:path w="8749184" h="5718117">
                <a:moveTo>
                  <a:pt x="8749184" y="0"/>
                </a:moveTo>
                <a:lnTo>
                  <a:pt x="0" y="0"/>
                </a:lnTo>
                <a:lnTo>
                  <a:pt x="0" y="5718117"/>
                </a:lnTo>
                <a:lnTo>
                  <a:pt x="8749184" y="5718117"/>
                </a:lnTo>
                <a:lnTo>
                  <a:pt x="87491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7" name="Picture 16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6B7D23C4-410B-FB82-F9CA-74B3C4BB47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  <p:pic>
        <p:nvPicPr>
          <p:cNvPr id="21" name="Picture 2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FB96E93-81C8-9EB7-47DA-5D99DE4BC6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6700"/>
            <a:ext cx="10591800" cy="9685923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CD82BD9D-8813-5F3E-FA02-9A3F2C5BD2E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725400" y="2171700"/>
            <a:ext cx="2841658" cy="328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18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>
            <a:off x="-4061418" y="1914368"/>
            <a:ext cx="11733517" cy="7527379"/>
          </a:xfrm>
          <a:custGeom>
            <a:avLst/>
            <a:gdLst/>
            <a:ahLst/>
            <a:cxnLst/>
            <a:rect l="l" t="t" r="r" b="b"/>
            <a:pathLst>
              <a:path w="11733517" h="7527379">
                <a:moveTo>
                  <a:pt x="0" y="0"/>
                </a:moveTo>
                <a:lnTo>
                  <a:pt x="11733518" y="0"/>
                </a:lnTo>
                <a:lnTo>
                  <a:pt x="11733518" y="7527379"/>
                </a:lnTo>
                <a:lnTo>
                  <a:pt x="0" y="7527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7" name="Picture 1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0F3DC24-BA92-59AF-D012-526B85720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333500"/>
            <a:ext cx="10935238" cy="5410200"/>
          </a:xfrm>
          <a:prstGeom prst="rect">
            <a:avLst/>
          </a:prstGeom>
        </p:spPr>
      </p:pic>
      <p:pic>
        <p:nvPicPr>
          <p:cNvPr id="18" name="Picture 17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72261346-1289-5F8D-790E-59C1F5112B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40014-3664-F2E3-4B9C-006095856FC7}"/>
              </a:ext>
            </a:extLst>
          </p:cNvPr>
          <p:cNvSpPr txBox="1"/>
          <p:nvPr/>
        </p:nvSpPr>
        <p:spPr>
          <a:xfrm>
            <a:off x="7672099" y="6972300"/>
            <a:ext cx="1027353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b="1" dirty="0">
                <a:latin typeface="Agrandir" panose="020B0604020202020204" charset="0"/>
              </a:rPr>
              <a:t>Insight 1 – Liquidity Risk Identification:</a:t>
            </a:r>
            <a:br>
              <a:rPr lang="en-US" sz="2300" dirty="0">
                <a:latin typeface="Agrandir" panose="020B0604020202020204" charset="0"/>
              </a:rPr>
            </a:br>
            <a:r>
              <a:rPr lang="en-US" sz="2300" dirty="0">
                <a:latin typeface="Agrandir" panose="020B0604020202020204" charset="0"/>
              </a:rPr>
              <a:t>This query identifies companies whose average quick ratio is below 1, signaling potential liquidity issues—they may not be able to cover short-term liabilities with their most liquid assets.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b="1" dirty="0">
                <a:latin typeface="Agrandir" panose="020B0604020202020204" charset="0"/>
              </a:rPr>
              <a:t>Insight 2 – Prioritized Action List:</a:t>
            </a:r>
            <a:br>
              <a:rPr lang="en-US" sz="2300" dirty="0">
                <a:latin typeface="Agrandir" panose="020B0604020202020204" charset="0"/>
              </a:rPr>
            </a:br>
            <a:r>
              <a:rPr lang="en-US" sz="2300" dirty="0">
                <a:latin typeface="Agrandir" panose="020B0604020202020204" charset="0"/>
              </a:rPr>
              <a:t>By sorting results ascending, you get a ranked list of the riskiest companies first, enabling finance teams to prioritize further investigation and mitigation strategies for those with the weakest liquidity positions.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61D61A-64C0-92BE-B566-C3756CF2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39840E36-876D-A2B4-ABB3-3EBFF92A25BB}"/>
              </a:ext>
            </a:extLst>
          </p:cNvPr>
          <p:cNvSpPr/>
          <p:nvPr/>
        </p:nvSpPr>
        <p:spPr>
          <a:xfrm rot="2984692">
            <a:off x="16423687" y="5184456"/>
            <a:ext cx="2366827" cy="2289350"/>
          </a:xfrm>
          <a:custGeom>
            <a:avLst/>
            <a:gdLst/>
            <a:ahLst/>
            <a:cxnLst/>
            <a:rect l="l" t="t" r="r" b="b"/>
            <a:pathLst>
              <a:path w="3381397" h="3393738">
                <a:moveTo>
                  <a:pt x="0" y="0"/>
                </a:moveTo>
                <a:lnTo>
                  <a:pt x="3381397" y="0"/>
                </a:lnTo>
                <a:lnTo>
                  <a:pt x="3381397" y="3393738"/>
                </a:lnTo>
                <a:lnTo>
                  <a:pt x="0" y="3393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6AE50DC-8215-953E-127B-3D38931CCDE1}"/>
              </a:ext>
            </a:extLst>
          </p:cNvPr>
          <p:cNvSpPr/>
          <p:nvPr/>
        </p:nvSpPr>
        <p:spPr>
          <a:xfrm rot="4382172">
            <a:off x="11723457" y="8621737"/>
            <a:ext cx="2186504" cy="2391942"/>
          </a:xfrm>
          <a:custGeom>
            <a:avLst/>
            <a:gdLst/>
            <a:ahLst/>
            <a:cxnLst/>
            <a:rect l="l" t="t" r="r" b="b"/>
            <a:pathLst>
              <a:path w="2950826" h="2961595">
                <a:moveTo>
                  <a:pt x="0" y="0"/>
                </a:moveTo>
                <a:lnTo>
                  <a:pt x="2950826" y="0"/>
                </a:lnTo>
                <a:lnTo>
                  <a:pt x="2950826" y="2961595"/>
                </a:lnTo>
                <a:lnTo>
                  <a:pt x="0" y="2961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A0950C3-7991-11AC-CA40-EEA7BBFE1734}"/>
              </a:ext>
            </a:extLst>
          </p:cNvPr>
          <p:cNvSpPr/>
          <p:nvPr/>
        </p:nvSpPr>
        <p:spPr>
          <a:xfrm flipH="1">
            <a:off x="13649603" y="6667500"/>
            <a:ext cx="4638397" cy="3511158"/>
          </a:xfrm>
          <a:custGeom>
            <a:avLst/>
            <a:gdLst/>
            <a:ahLst/>
            <a:cxnLst/>
            <a:rect l="l" t="t" r="r" b="b"/>
            <a:pathLst>
              <a:path w="8749184" h="5718117">
                <a:moveTo>
                  <a:pt x="8749184" y="0"/>
                </a:moveTo>
                <a:lnTo>
                  <a:pt x="0" y="0"/>
                </a:lnTo>
                <a:lnTo>
                  <a:pt x="0" y="5718117"/>
                </a:lnTo>
                <a:lnTo>
                  <a:pt x="8749184" y="5718117"/>
                </a:lnTo>
                <a:lnTo>
                  <a:pt x="87491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7" name="Picture 16" descr="A black and blue text with a black background&#10;&#10;AI-generated content may be incorrect.">
            <a:extLst>
              <a:ext uri="{FF2B5EF4-FFF2-40B4-BE49-F238E27FC236}">
                <a16:creationId xmlns:a16="http://schemas.microsoft.com/office/drawing/2014/main" id="{1F11C2B6-3249-E242-294E-D3EA90EA8B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34" y="-298111"/>
            <a:ext cx="2478599" cy="1691119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1A4C264F-C637-2796-C6D5-19D45FAA523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725400" y="2171700"/>
            <a:ext cx="2841658" cy="3285664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CB64CE-5951-7843-5099-EAF93F22EE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5854"/>
            <a:ext cx="11125200" cy="983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80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2437</Words>
  <Application>Microsoft Office PowerPoint</Application>
  <PresentationFormat>Custom</PresentationFormat>
  <Paragraphs>240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Agrandir Bold</vt:lpstr>
      <vt:lpstr>Calibri</vt:lpstr>
      <vt:lpstr>Courier New</vt:lpstr>
      <vt:lpstr>Aptos</vt:lpstr>
      <vt:lpstr>Agrandir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Black Colorful Illustration Stock Market Presentation</dc:title>
  <dc:creator>Satendra Singh</dc:creator>
  <cp:lastModifiedBy>Satendra Singh</cp:lastModifiedBy>
  <cp:revision>6</cp:revision>
  <dcterms:created xsi:type="dcterms:W3CDTF">2006-08-16T00:00:00Z</dcterms:created>
  <dcterms:modified xsi:type="dcterms:W3CDTF">2025-06-29T19:34:44Z</dcterms:modified>
  <dc:identifier>DAGrvMDmD90</dc:identifier>
</cp:coreProperties>
</file>